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4" r:id="rId5"/>
  </p:sldMasterIdLst>
  <p:notesMasterIdLst>
    <p:notesMasterId r:id="rId12"/>
  </p:notesMasterIdLst>
  <p:sldIdLst>
    <p:sldId id="351" r:id="rId6"/>
    <p:sldId id="349" r:id="rId7"/>
    <p:sldId id="350" r:id="rId8"/>
    <p:sldId id="313" r:id="rId9"/>
    <p:sldId id="354" r:id="rId10"/>
    <p:sldId id="356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B801A08-96BE-8276-EEAE-5607C14F230B}" name="Wittenhorst, Kim van (SPLAA) - KLM" initials="WK" userId="S::kimvan.wittenhorst@klm.com::00ff0865-b521-4377-9518-b9ba19df2dd1" providerId="AD"/>
  <p188:author id="{1AAF4330-3BE6-9D3F-88E4-F2FA78A96F3F}" name="Vreeken, Romy (SPLKG) - KLM" initials="VK" userId="S::romy.vreeken@klm.com::294df7ac-81b4-420f-8b95-e8ed30023473" providerId="AD"/>
  <p188:author id="{80ACDD98-68B6-CEF5-C7D2-4EA68CCD4730}" name="Appelman, Cherissa (SPLAV) - KLM" initials="CA" userId="S::cherissa.appelman@klm.com::5f9107b6-2bda-4cf0-a55f-c0214fa323e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8CFF9-5867-412D-A2C7-55FA60901A5C}" type="datetimeFigureOut">
              <a:rPr lang="nl-NL" smtClean="0"/>
              <a:t>23-9-2025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2DE1D-67DD-4A60-A3ED-CDF66323547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4817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F63C1-3345-1037-FC5F-087B8B08B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D72565-08E6-0B16-5A10-27E84DCC59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31B7C9-E28A-0BA8-0D07-0941A14C58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F2EE46-8171-EB7A-4BF1-9CC13A9879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176B4-2F3E-4542-A88B-B482618D0CA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4386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57889-641E-ED12-F8CF-9CC929407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288974-9CEA-2BFE-B10B-953B16EA2A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6BA35E-ED61-5721-1FBF-265E4169C4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7D6624-42CD-CF24-9F06-2239A099C0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176B4-2F3E-4542-A88B-B482618D0CA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1596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17C52-1ABD-E7CE-B731-D39A0DE80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B703FE-A1E4-9F6B-9E45-C9D7BD4304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CACEC8-14E1-E840-7809-E6A174DF7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2DF00D-9A18-DEF4-7BC7-FADA55ABE3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176B4-2F3E-4542-A88B-B482618D0CA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4105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AEB06-B9D3-6F8D-9FB7-647236409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225AAC-1673-70CB-1578-CD015D15F3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2EFBDC-1875-2EFA-6735-8F04C83538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F3750-A413-BFF9-5527-82AF746552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176B4-2F3E-4542-A88B-B482618D0CA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399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AEB06-B9D3-6F8D-9FB7-647236409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225AAC-1673-70CB-1578-CD015D15F3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2EFBDC-1875-2EFA-6735-8F04C83538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F3750-A413-BFF9-5527-82AF746552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176B4-2F3E-4542-A88B-B482618D0CA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399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6AF86-E4C4-6C67-849F-D658B0859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158DC1-A9A0-DE8D-F1A6-C26A6DE901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53722A-F4EB-704D-6255-9AF6DC6B7A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[Cargo </a:t>
            </a:r>
            <a:r>
              <a:rPr lang="en-US" err="1"/>
              <a:t>commentaar</a:t>
            </a:r>
            <a:r>
              <a:rPr lang="en-US"/>
              <a:t>]</a:t>
            </a:r>
          </a:p>
          <a:p>
            <a:r>
              <a:rPr lang="en-US" err="1"/>
              <a:t>Mogelijke</a:t>
            </a:r>
            <a:r>
              <a:rPr lang="en-US"/>
              <a:t> </a:t>
            </a:r>
            <a:r>
              <a:rPr lang="en-US" err="1"/>
              <a:t>argumenten</a:t>
            </a:r>
            <a:r>
              <a:rPr lang="en-US"/>
              <a:t> </a:t>
            </a:r>
            <a:r>
              <a:rPr lang="en-US" err="1"/>
              <a:t>voor</a:t>
            </a:r>
            <a:r>
              <a:rPr lang="en-US"/>
              <a:t> </a:t>
            </a:r>
            <a:r>
              <a:rPr lang="en-US" err="1"/>
              <a:t>bonden</a:t>
            </a:r>
            <a:r>
              <a:rPr lang="en-US"/>
              <a:t> </a:t>
            </a:r>
            <a:r>
              <a:rPr lang="en-US" err="1"/>
              <a:t>voor</a:t>
            </a:r>
            <a:r>
              <a:rPr lang="en-US"/>
              <a:t> </a:t>
            </a:r>
            <a:r>
              <a:rPr lang="en-US" err="1"/>
              <a:t>aanpassing</a:t>
            </a:r>
            <a:r>
              <a:rPr lang="en-US"/>
              <a:t> Cargo </a:t>
            </a:r>
            <a:r>
              <a:rPr lang="en-US" err="1"/>
              <a:t>minimale</a:t>
            </a:r>
            <a:r>
              <a:rPr lang="en-US"/>
              <a:t> besetting, </a:t>
            </a:r>
            <a:r>
              <a:rPr lang="en-US" err="1"/>
              <a:t>jullie</a:t>
            </a:r>
            <a:r>
              <a:rPr lang="en-US"/>
              <a:t> </a:t>
            </a:r>
            <a:r>
              <a:rPr lang="en-US" err="1"/>
              <a:t>zullen</a:t>
            </a:r>
            <a:r>
              <a:rPr lang="en-US"/>
              <a:t> </a:t>
            </a:r>
            <a:r>
              <a:rPr lang="en-US" err="1"/>
              <a:t>beter</a:t>
            </a:r>
            <a:r>
              <a:rPr lang="en-US"/>
              <a:t> </a:t>
            </a:r>
            <a:r>
              <a:rPr lang="en-US" err="1"/>
              <a:t>weten</a:t>
            </a:r>
            <a:r>
              <a:rPr lang="en-US"/>
              <a:t> </a:t>
            </a:r>
            <a:r>
              <a:rPr lang="en-US" err="1"/>
              <a:t>welke</a:t>
            </a:r>
            <a:r>
              <a:rPr lang="en-US"/>
              <a:t> </a:t>
            </a:r>
            <a:r>
              <a:rPr lang="en-US" err="1"/>
              <a:t>geschikt</a:t>
            </a:r>
            <a:r>
              <a:rPr lang="en-US"/>
              <a:t> </a:t>
            </a:r>
            <a:r>
              <a:rPr lang="en-US" err="1"/>
              <a:t>zijn</a:t>
            </a:r>
            <a:r>
              <a:rPr lang="en-US"/>
              <a:t>: </a:t>
            </a:r>
          </a:p>
          <a:p>
            <a:pPr marL="171450" indent="-171450">
              <a:buFontTx/>
              <a:buChar char="-"/>
            </a:pPr>
            <a:r>
              <a:rPr lang="en-US"/>
              <a:t>Netto </a:t>
            </a:r>
            <a:r>
              <a:rPr lang="en-US" err="1"/>
              <a:t>aanzegtermijn</a:t>
            </a:r>
            <a:r>
              <a:rPr lang="en-US"/>
              <a:t> </a:t>
            </a:r>
            <a:r>
              <a:rPr lang="en-US" err="1"/>
              <a:t>voor</a:t>
            </a:r>
            <a:r>
              <a:rPr lang="en-US"/>
              <a:t> Cargo </a:t>
            </a:r>
            <a:r>
              <a:rPr lang="en-US" err="1"/>
              <a:t>korter</a:t>
            </a:r>
            <a:r>
              <a:rPr lang="en-US"/>
              <a:t> dan </a:t>
            </a:r>
            <a:r>
              <a:rPr lang="en-US" err="1"/>
              <a:t>totale</a:t>
            </a:r>
            <a:r>
              <a:rPr lang="en-US"/>
              <a:t> </a:t>
            </a:r>
            <a:r>
              <a:rPr lang="en-US" err="1"/>
              <a:t>aanzegtermijn</a:t>
            </a:r>
            <a:r>
              <a:rPr lang="en-US"/>
              <a:t> door </a:t>
            </a:r>
            <a:r>
              <a:rPr lang="en-US" err="1"/>
              <a:t>afwachten</a:t>
            </a:r>
            <a:r>
              <a:rPr lang="en-US"/>
              <a:t> </a:t>
            </a:r>
            <a:r>
              <a:rPr lang="en-US" err="1"/>
              <a:t>implementatie</a:t>
            </a:r>
            <a:r>
              <a:rPr lang="en-US"/>
              <a:t>, </a:t>
            </a:r>
            <a:r>
              <a:rPr lang="en-US" err="1"/>
              <a:t>vorige</a:t>
            </a:r>
            <a:r>
              <a:rPr lang="en-US"/>
              <a:t> </a:t>
            </a:r>
            <a:r>
              <a:rPr lang="en-US" err="1"/>
              <a:t>keer</a:t>
            </a:r>
            <a:r>
              <a:rPr lang="en-US"/>
              <a:t> </a:t>
            </a:r>
            <a:r>
              <a:rPr lang="en-US" err="1"/>
              <a:t>dit</a:t>
            </a:r>
            <a:r>
              <a:rPr lang="en-US"/>
              <a:t> </a:t>
            </a:r>
            <a:r>
              <a:rPr lang="en-US" err="1"/>
              <a:t>onvoldoende</a:t>
            </a:r>
            <a:r>
              <a:rPr lang="en-US"/>
              <a:t> </a:t>
            </a:r>
            <a:r>
              <a:rPr lang="en-US" err="1"/>
              <a:t>meegewogen</a:t>
            </a:r>
            <a:endParaRPr lang="en-US"/>
          </a:p>
          <a:p>
            <a:pPr marL="171450" indent="-171450">
              <a:buFontTx/>
              <a:buChar char="-"/>
            </a:pPr>
            <a:r>
              <a:rPr lang="en-US" err="1"/>
              <a:t>iCargo</a:t>
            </a:r>
            <a:r>
              <a:rPr lang="en-US"/>
              <a:t> </a:t>
            </a:r>
            <a:r>
              <a:rPr lang="en-US" err="1"/>
              <a:t>zorgt</a:t>
            </a:r>
            <a:r>
              <a:rPr lang="en-US"/>
              <a:t> </a:t>
            </a:r>
            <a:r>
              <a:rPr lang="en-US" err="1"/>
              <a:t>voor</a:t>
            </a:r>
            <a:r>
              <a:rPr lang="en-US"/>
              <a:t> </a:t>
            </a:r>
            <a:r>
              <a:rPr lang="en-US" err="1"/>
              <a:t>verstoorde</a:t>
            </a:r>
            <a:r>
              <a:rPr lang="en-US"/>
              <a:t> </a:t>
            </a:r>
            <a:r>
              <a:rPr lang="en-US" err="1"/>
              <a:t>operatie</a:t>
            </a:r>
            <a:r>
              <a:rPr lang="en-US"/>
              <a:t> </a:t>
            </a:r>
            <a:r>
              <a:rPr lang="en-US" err="1"/>
              <a:t>waardoor</a:t>
            </a:r>
            <a:r>
              <a:rPr lang="en-US"/>
              <a:t>: </a:t>
            </a:r>
          </a:p>
          <a:p>
            <a:pPr marL="628650" lvl="1" indent="-171450">
              <a:buFontTx/>
              <a:buChar char="-"/>
            </a:pPr>
            <a:r>
              <a:rPr lang="en-US"/>
              <a:t>… </a:t>
            </a:r>
            <a:r>
              <a:rPr lang="en-US" err="1"/>
              <a:t>wij</a:t>
            </a:r>
            <a:r>
              <a:rPr lang="en-US"/>
              <a:t> </a:t>
            </a:r>
            <a:r>
              <a:rPr lang="en-US" err="1"/>
              <a:t>niet</a:t>
            </a:r>
            <a:r>
              <a:rPr lang="en-US"/>
              <a:t> </a:t>
            </a:r>
            <a:r>
              <a:rPr lang="en-US" err="1"/>
              <a:t>kunnen</a:t>
            </a:r>
            <a:r>
              <a:rPr lang="en-US"/>
              <a:t> </a:t>
            </a:r>
            <a:r>
              <a:rPr lang="en-US" err="1"/>
              <a:t>garanderen</a:t>
            </a:r>
            <a:r>
              <a:rPr lang="en-US"/>
              <a:t> </a:t>
            </a:r>
            <a:r>
              <a:rPr lang="en-US" err="1"/>
              <a:t>dat</a:t>
            </a:r>
            <a:r>
              <a:rPr lang="en-US"/>
              <a:t> alle </a:t>
            </a:r>
            <a:r>
              <a:rPr lang="en-US" err="1"/>
              <a:t>sensitieve</a:t>
            </a:r>
            <a:r>
              <a:rPr lang="en-US"/>
              <a:t> </a:t>
            </a:r>
            <a:r>
              <a:rPr lang="en-US" err="1"/>
              <a:t>vracht</a:t>
            </a:r>
            <a:r>
              <a:rPr lang="en-US"/>
              <a:t> de </a:t>
            </a:r>
            <a:r>
              <a:rPr lang="en-US" err="1"/>
              <a:t>loods</a:t>
            </a:r>
            <a:r>
              <a:rPr lang="en-US"/>
              <a:t> </a:t>
            </a:r>
            <a:r>
              <a:rPr lang="en-US" err="1"/>
              <a:t>uit</a:t>
            </a:r>
            <a:r>
              <a:rPr lang="en-US"/>
              <a:t> is op moment van </a:t>
            </a:r>
            <a:r>
              <a:rPr lang="en-US" err="1"/>
              <a:t>staken</a:t>
            </a:r>
            <a:r>
              <a:rPr lang="en-US"/>
              <a:t>, </a:t>
            </a:r>
            <a:r>
              <a:rPr lang="en-US" err="1"/>
              <a:t>vorige</a:t>
            </a:r>
            <a:r>
              <a:rPr lang="en-US"/>
              <a:t> </a:t>
            </a:r>
            <a:r>
              <a:rPr lang="en-US" err="1"/>
              <a:t>keer</a:t>
            </a:r>
            <a:r>
              <a:rPr lang="en-US"/>
              <a:t> </a:t>
            </a:r>
            <a:r>
              <a:rPr lang="en-US" err="1"/>
              <a:t>dit</a:t>
            </a:r>
            <a:r>
              <a:rPr lang="en-US"/>
              <a:t> </a:t>
            </a:r>
            <a:r>
              <a:rPr lang="en-US" err="1"/>
              <a:t>onvoldoende</a:t>
            </a:r>
            <a:r>
              <a:rPr lang="en-US"/>
              <a:t> </a:t>
            </a:r>
            <a:r>
              <a:rPr lang="en-US" err="1"/>
              <a:t>meegewogen</a:t>
            </a:r>
            <a:endParaRPr lang="en-US"/>
          </a:p>
          <a:p>
            <a:pPr marL="628650" lvl="1" indent="-171450">
              <a:buFontTx/>
              <a:buChar char="-"/>
            </a:pPr>
            <a:r>
              <a:rPr lang="en-US"/>
              <a:t>… </a:t>
            </a:r>
            <a:r>
              <a:rPr lang="en-US" err="1"/>
              <a:t>wij</a:t>
            </a:r>
            <a:r>
              <a:rPr lang="en-US"/>
              <a:t> </a:t>
            </a:r>
            <a:r>
              <a:rPr lang="en-US" err="1"/>
              <a:t>onvoldoende</a:t>
            </a:r>
            <a:r>
              <a:rPr lang="en-US"/>
              <a:t> de </a:t>
            </a:r>
            <a:r>
              <a:rPr lang="en-US" err="1"/>
              <a:t>tijd</a:t>
            </a:r>
            <a:r>
              <a:rPr lang="en-US"/>
              <a:t> </a:t>
            </a:r>
            <a:r>
              <a:rPr lang="en-US" err="1"/>
              <a:t>hebben</a:t>
            </a:r>
            <a:r>
              <a:rPr lang="en-US"/>
              <a:t> </a:t>
            </a:r>
            <a:r>
              <a:rPr lang="en-US" err="1"/>
              <a:t>genomen</a:t>
            </a:r>
            <a:r>
              <a:rPr lang="en-US"/>
              <a:t> om de </a:t>
            </a:r>
            <a:r>
              <a:rPr lang="en-US" err="1"/>
              <a:t>minimale</a:t>
            </a:r>
            <a:r>
              <a:rPr lang="en-US"/>
              <a:t> </a:t>
            </a:r>
            <a:r>
              <a:rPr lang="en-US" err="1"/>
              <a:t>bezetting</a:t>
            </a:r>
            <a:r>
              <a:rPr lang="en-US"/>
              <a:t> </a:t>
            </a:r>
            <a:r>
              <a:rPr lang="en-US" err="1"/>
              <a:t>goed</a:t>
            </a: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formuleren</a:t>
            </a:r>
            <a:r>
              <a:rPr lang="en-US"/>
              <a:t>. Die </a:t>
            </a:r>
            <a:r>
              <a:rPr lang="en-US" err="1"/>
              <a:t>fout</a:t>
            </a:r>
            <a:r>
              <a:rPr lang="en-US"/>
              <a:t> </a:t>
            </a:r>
            <a:r>
              <a:rPr lang="en-US" err="1"/>
              <a:t>wordt</a:t>
            </a:r>
            <a:r>
              <a:rPr lang="en-US"/>
              <a:t> nu </a:t>
            </a:r>
            <a:r>
              <a:rPr lang="en-US" err="1"/>
              <a:t>gecorriggeerd</a:t>
            </a:r>
            <a:endParaRPr lang="en-US"/>
          </a:p>
          <a:p>
            <a:pPr marL="171450" indent="-171450">
              <a:buFontTx/>
              <a:buChar char="-"/>
            </a:pPr>
            <a:r>
              <a:rPr lang="en-US" err="1"/>
              <a:t>Stakingsbereidheid</a:t>
            </a:r>
            <a:r>
              <a:rPr lang="en-US"/>
              <a:t> </a:t>
            </a:r>
            <a:r>
              <a:rPr lang="en-US" err="1"/>
              <a:t>vorige</a:t>
            </a:r>
            <a:r>
              <a:rPr lang="en-US"/>
              <a:t> </a:t>
            </a:r>
            <a:r>
              <a:rPr lang="en-US" err="1"/>
              <a:t>keer</a:t>
            </a: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laag</a:t>
            </a:r>
            <a:r>
              <a:rPr lang="en-US"/>
              <a:t> </a:t>
            </a:r>
            <a:r>
              <a:rPr lang="en-US" err="1"/>
              <a:t>ingeschat</a:t>
            </a:r>
            <a:r>
              <a:rPr lang="en-US"/>
              <a:t>, </a:t>
            </a:r>
            <a:r>
              <a:rPr lang="en-US" err="1"/>
              <a:t>waardoor</a:t>
            </a:r>
            <a:r>
              <a:rPr lang="en-US"/>
              <a:t> </a:t>
            </a:r>
            <a:r>
              <a:rPr lang="en-US" err="1"/>
              <a:t>minimale</a:t>
            </a:r>
            <a:r>
              <a:rPr lang="en-US"/>
              <a:t> </a:t>
            </a:r>
            <a:r>
              <a:rPr lang="en-US" err="1"/>
              <a:t>bezetting</a:t>
            </a:r>
            <a:r>
              <a:rPr lang="en-US"/>
              <a:t> </a:t>
            </a:r>
            <a:r>
              <a:rPr lang="en-US" err="1"/>
              <a:t>niet</a:t>
            </a:r>
            <a:r>
              <a:rPr lang="en-US"/>
              <a:t> is </a:t>
            </a:r>
            <a:r>
              <a:rPr lang="en-US" err="1"/>
              <a:t>opgegeven</a:t>
            </a:r>
            <a:r>
              <a:rPr lang="en-US"/>
              <a:t>. Die </a:t>
            </a:r>
            <a:r>
              <a:rPr lang="en-US" err="1"/>
              <a:t>fout</a:t>
            </a:r>
            <a:r>
              <a:rPr lang="en-US"/>
              <a:t> </a:t>
            </a:r>
            <a:r>
              <a:rPr lang="en-US" err="1"/>
              <a:t>wordt</a:t>
            </a:r>
            <a:r>
              <a:rPr lang="en-US"/>
              <a:t> nu </a:t>
            </a:r>
            <a:r>
              <a:rPr lang="en-US" err="1"/>
              <a:t>gecorrigeerd</a:t>
            </a:r>
            <a:r>
              <a:rPr lang="en-US"/>
              <a:t> ‘</a:t>
            </a:r>
            <a:r>
              <a:rPr lang="en-US" err="1"/>
              <a:t>voor</a:t>
            </a:r>
            <a:r>
              <a:rPr lang="en-US"/>
              <a:t> het </a:t>
            </a:r>
            <a:r>
              <a:rPr lang="en-US" err="1"/>
              <a:t>geval</a:t>
            </a:r>
            <a:r>
              <a:rPr lang="en-US"/>
              <a:t> </a:t>
            </a:r>
            <a:r>
              <a:rPr lang="en-US" err="1"/>
              <a:t>dat</a:t>
            </a:r>
            <a:r>
              <a:rPr lang="en-US"/>
              <a:t>’ </a:t>
            </a:r>
            <a:r>
              <a:rPr lang="en-US">
                <a:sym typeface="Wingdings" panose="05000000000000000000" pitchFamily="2" charset="2"/>
              </a:rPr>
              <a:t> </a:t>
            </a:r>
            <a:r>
              <a:rPr lang="en-US" err="1">
                <a:sym typeface="Wingdings" panose="05000000000000000000" pitchFamily="2" charset="2"/>
              </a:rPr>
              <a:t>Toevoeging</a:t>
            </a:r>
            <a:r>
              <a:rPr lang="en-US">
                <a:sym typeface="Wingdings" panose="05000000000000000000" pitchFamily="2" charset="2"/>
              </a:rPr>
              <a:t>: </a:t>
            </a:r>
            <a:r>
              <a:rPr lang="en-US" err="1">
                <a:sym typeface="Wingdings" panose="05000000000000000000" pitchFamily="2" charset="2"/>
              </a:rPr>
              <a:t>uitspraak</a:t>
            </a:r>
            <a:r>
              <a:rPr lang="en-US">
                <a:sym typeface="Wingdings" panose="05000000000000000000" pitchFamily="2" charset="2"/>
              </a:rPr>
              <a:t> </a:t>
            </a:r>
            <a:r>
              <a:rPr lang="en-US" err="1">
                <a:sym typeface="Wingdings" panose="05000000000000000000" pitchFamily="2" charset="2"/>
              </a:rPr>
              <a:t>kort</a:t>
            </a:r>
            <a:r>
              <a:rPr lang="en-US">
                <a:sym typeface="Wingdings" panose="05000000000000000000" pitchFamily="2" charset="2"/>
              </a:rPr>
              <a:t> </a:t>
            </a:r>
            <a:r>
              <a:rPr lang="en-US" err="1">
                <a:sym typeface="Wingdings" panose="05000000000000000000" pitchFamily="2" charset="2"/>
              </a:rPr>
              <a:t>geding</a:t>
            </a:r>
            <a:r>
              <a:rPr lang="en-US">
                <a:sym typeface="Wingdings" panose="05000000000000000000" pitchFamily="2" charset="2"/>
              </a:rPr>
              <a:t> </a:t>
            </a:r>
            <a:r>
              <a:rPr lang="en-US" err="1">
                <a:sym typeface="Wingdings" panose="05000000000000000000" pitchFamily="2" charset="2"/>
              </a:rPr>
              <a:t>kan</a:t>
            </a:r>
            <a:r>
              <a:rPr lang="en-US">
                <a:sym typeface="Wingdings" panose="05000000000000000000" pitchFamily="2" charset="2"/>
              </a:rPr>
              <a:t> </a:t>
            </a:r>
            <a:r>
              <a:rPr lang="en-US" err="1">
                <a:sym typeface="Wingdings" panose="05000000000000000000" pitchFamily="2" charset="2"/>
              </a:rPr>
              <a:t>stakingsbereidheid</a:t>
            </a:r>
            <a:r>
              <a:rPr lang="en-US">
                <a:sym typeface="Wingdings" panose="05000000000000000000" pitchFamily="2" charset="2"/>
              </a:rPr>
              <a:t> </a:t>
            </a:r>
            <a:r>
              <a:rPr lang="en-US" err="1">
                <a:sym typeface="Wingdings" panose="05000000000000000000" pitchFamily="2" charset="2"/>
              </a:rPr>
              <a:t>ook</a:t>
            </a:r>
            <a:r>
              <a:rPr lang="en-US">
                <a:sym typeface="Wingdings" panose="05000000000000000000" pitchFamily="2" charset="2"/>
              </a:rPr>
              <a:t> </a:t>
            </a:r>
            <a:r>
              <a:rPr lang="en-US" err="1">
                <a:sym typeface="Wingdings" panose="05000000000000000000" pitchFamily="2" charset="2"/>
              </a:rPr>
              <a:t>vergroten</a:t>
            </a:r>
            <a:endParaRPr lang="en-US">
              <a:sym typeface="Wingdings" panose="05000000000000000000" pitchFamily="2" charset="2"/>
            </a:endParaRPr>
          </a:p>
          <a:p>
            <a:pPr marL="171450" indent="-171450">
              <a:buFontTx/>
              <a:buChar char="-"/>
            </a:pPr>
            <a:endParaRPr lang="en-US">
              <a:sym typeface="Wingdings" panose="05000000000000000000" pitchFamily="2" charset="2"/>
            </a:endParaRPr>
          </a:p>
          <a:p>
            <a:pPr marL="0" indent="0">
              <a:buFontTx/>
              <a:buNone/>
            </a:pPr>
            <a:r>
              <a:rPr lang="en-US" err="1">
                <a:sym typeface="Wingdings" panose="05000000000000000000" pitchFamily="2" charset="2"/>
              </a:rPr>
              <a:t>Mocht</a:t>
            </a:r>
            <a:r>
              <a:rPr lang="en-US">
                <a:sym typeface="Wingdings" panose="05000000000000000000" pitchFamily="2" charset="2"/>
              </a:rPr>
              <a:t> </a:t>
            </a:r>
            <a:r>
              <a:rPr lang="en-US" err="1">
                <a:sym typeface="Wingdings" panose="05000000000000000000" pitchFamily="2" charset="2"/>
              </a:rPr>
              <a:t>dit</a:t>
            </a:r>
            <a:r>
              <a:rPr lang="en-US">
                <a:sym typeface="Wingdings" panose="05000000000000000000" pitchFamily="2" charset="2"/>
              </a:rPr>
              <a:t> </a:t>
            </a:r>
            <a:r>
              <a:rPr lang="en-US" err="1">
                <a:sym typeface="Wingdings" panose="05000000000000000000" pitchFamily="2" charset="2"/>
              </a:rPr>
              <a:t>te</a:t>
            </a:r>
            <a:r>
              <a:rPr lang="en-US">
                <a:sym typeface="Wingdings" panose="05000000000000000000" pitchFamily="2" charset="2"/>
              </a:rPr>
              <a:t> </a:t>
            </a:r>
            <a:r>
              <a:rPr lang="en-US" err="1">
                <a:sym typeface="Wingdings" panose="05000000000000000000" pitchFamily="2" charset="2"/>
              </a:rPr>
              <a:t>hoog</a:t>
            </a:r>
            <a:r>
              <a:rPr lang="en-US">
                <a:sym typeface="Wingdings" panose="05000000000000000000" pitchFamily="2" charset="2"/>
              </a:rPr>
              <a:t> </a:t>
            </a:r>
            <a:r>
              <a:rPr lang="en-US" err="1">
                <a:sym typeface="Wingdings" panose="05000000000000000000" pitchFamily="2" charset="2"/>
              </a:rPr>
              <a:t>gegrepen</a:t>
            </a:r>
            <a:r>
              <a:rPr lang="en-US">
                <a:sym typeface="Wingdings" panose="05000000000000000000" pitchFamily="2" charset="2"/>
              </a:rPr>
              <a:t> </a:t>
            </a:r>
            <a:r>
              <a:rPr lang="en-US" err="1">
                <a:sym typeface="Wingdings" panose="05000000000000000000" pitchFamily="2" charset="2"/>
              </a:rPr>
              <a:t>zijn</a:t>
            </a:r>
            <a:r>
              <a:rPr lang="en-US">
                <a:sym typeface="Wingdings" panose="05000000000000000000" pitchFamily="2" charset="2"/>
              </a:rPr>
              <a:t>, </a:t>
            </a:r>
            <a:r>
              <a:rPr lang="en-US" err="1">
                <a:sym typeface="Wingdings" panose="05000000000000000000" pitchFamily="2" charset="2"/>
              </a:rPr>
              <a:t>terugvallen</a:t>
            </a:r>
            <a:r>
              <a:rPr lang="en-US">
                <a:sym typeface="Wingdings" panose="05000000000000000000" pitchFamily="2" charset="2"/>
              </a:rPr>
              <a:t> op: </a:t>
            </a:r>
          </a:p>
          <a:p>
            <a:pPr marL="171450" lvl="0" indent="-171450" algn="l">
              <a:lnSpc>
                <a:spcPct val="100000"/>
              </a:lnSpc>
              <a:buFont typeface="Arial"/>
              <a:buChar char="•"/>
            </a:pPr>
            <a:r>
              <a:rPr lang="nl-NL" sz="1200" b="0" i="0" u="none" strike="noStrike" baseline="0" noProof="0">
                <a:solidFill>
                  <a:srgbClr val="FF0000"/>
                </a:solidFill>
                <a:latin typeface="Universal Sans Text"/>
              </a:rPr>
              <a:t>1x DCM 24/7 (Unit Leider/BHV)</a:t>
            </a:r>
            <a:endParaRPr lang="en-US" sz="1200">
              <a:solidFill>
                <a:srgbClr val="FF0000"/>
              </a:solidFill>
              <a:latin typeface="Universal Sans Text" panose="02000000000000000000"/>
            </a:endParaRPr>
          </a:p>
          <a:p>
            <a:pPr marL="171450" lvl="0" indent="-171450" algn="l">
              <a:lnSpc>
                <a:spcPct val="100000"/>
              </a:lnSpc>
              <a:buFont typeface="Arial"/>
              <a:buChar char="•"/>
            </a:pPr>
            <a:r>
              <a:rPr lang="nl-NL" sz="1200" b="0" i="0" u="none" strike="noStrike" baseline="0" noProof="0">
                <a:solidFill>
                  <a:srgbClr val="FF0000"/>
                </a:solidFill>
                <a:latin typeface="Universal Sans Text" panose="02000000000000000000"/>
              </a:rPr>
              <a:t>1x security bij poort 24/7 (uitbesteed via SPL/AV)</a:t>
            </a:r>
            <a:endParaRPr lang="en-US" sz="1200">
              <a:solidFill>
                <a:srgbClr val="FF0000"/>
              </a:solidFill>
              <a:latin typeface="Universal Sans Text" panose="02000000000000000000"/>
            </a:endParaRPr>
          </a:p>
          <a:p>
            <a:pPr marL="171450" lvl="0" indent="-171450" algn="l">
              <a:lnSpc>
                <a:spcPct val="100000"/>
              </a:lnSpc>
              <a:buFont typeface="Arial"/>
              <a:buChar char="•"/>
            </a:pPr>
            <a:r>
              <a:rPr lang="nl-NL" sz="1200" b="0" i="0" u="none" strike="noStrike" baseline="0" noProof="0">
                <a:solidFill>
                  <a:srgbClr val="FF0000"/>
                </a:solidFill>
                <a:latin typeface="Universal Sans Text" panose="02000000000000000000"/>
              </a:rPr>
              <a:t>Dierenhotel/Live: 1x TM 24/7, 1x TC 06:00-22:00 (BHV), 1x </a:t>
            </a:r>
            <a:r>
              <a:rPr lang="nl-NL" sz="1200" b="0" i="0" u="none" strike="noStrike" baseline="0" noProof="0" err="1">
                <a:solidFill>
                  <a:srgbClr val="FF0000"/>
                </a:solidFill>
                <a:latin typeface="Universal Sans Text" panose="02000000000000000000"/>
              </a:rPr>
              <a:t>Coordinator</a:t>
            </a:r>
            <a:r>
              <a:rPr lang="nl-NL" sz="1200" b="0" i="0" u="none" strike="noStrike" baseline="0" noProof="0">
                <a:solidFill>
                  <a:srgbClr val="FF0000"/>
                </a:solidFill>
                <a:latin typeface="Universal Sans Text" panose="02000000000000000000"/>
              </a:rPr>
              <a:t> Support 06:00-22:00</a:t>
            </a:r>
            <a:endParaRPr lang="nl-NL" sz="1200">
              <a:solidFill>
                <a:srgbClr val="FF0000"/>
              </a:solidFill>
              <a:latin typeface="Universal Sans Text" panose="02000000000000000000"/>
            </a:endParaRPr>
          </a:p>
          <a:p>
            <a:pPr marL="171450" lvl="0" indent="-171450" algn="l">
              <a:lnSpc>
                <a:spcPct val="100000"/>
              </a:lnSpc>
              <a:buFont typeface="Arial"/>
              <a:buChar char="•"/>
            </a:pPr>
            <a:r>
              <a:rPr lang="nl-NL" sz="1200" b="0" i="0" u="none" strike="noStrike" baseline="0" noProof="0">
                <a:solidFill>
                  <a:srgbClr val="FF0000"/>
                </a:solidFill>
                <a:latin typeface="Universal Sans Text" panose="02000000000000000000"/>
              </a:rPr>
              <a:t>Kluis/Secure: 1x TM 24/7, 1x TC 24/7 (BHV)</a:t>
            </a:r>
            <a:endParaRPr lang="en-US">
              <a:sym typeface="Wingdings" panose="05000000000000000000" pitchFamily="2" charset="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051B43-3EB3-F5C2-83B2-31600D80FC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176B4-2F3E-4542-A88B-B482618D0CA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482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hoek 20">
            <a:extLst>
              <a:ext uri="{FF2B5EF4-FFF2-40B4-BE49-F238E27FC236}">
                <a16:creationId xmlns:a16="http://schemas.microsoft.com/office/drawing/2014/main" id="{8778B65F-BF88-4C17-8B7E-1110F69AEE26}"/>
              </a:ext>
            </a:extLst>
          </p:cNvPr>
          <p:cNvSpPr/>
          <p:nvPr userDrawn="1"/>
        </p:nvSpPr>
        <p:spPr>
          <a:xfrm>
            <a:off x="0" y="-425941"/>
            <a:ext cx="458459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srgbClr val="005B82"/>
                </a:solidFill>
                <a:effectLst/>
                <a:uLnTx/>
                <a:uFillTx/>
                <a:latin typeface="Segoe UI Black"/>
                <a:ea typeface="+mn-ea"/>
                <a:cs typeface="+mn-cs"/>
              </a:rPr>
              <a:t>Text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ED11054A-CD30-216F-52C8-F026E9B016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7587" y="720001"/>
            <a:ext cx="10639055" cy="493164"/>
          </a:xfrm>
        </p:spPr>
        <p:txBody>
          <a:bodyPr/>
          <a:lstStyle/>
          <a:p>
            <a:r>
              <a:rPr lang="en-GB" noProof="0"/>
              <a:t>Place your title here</a:t>
            </a:r>
            <a:endParaRPr lang="en-GB"/>
          </a:p>
        </p:txBody>
      </p:sp>
      <p:sp>
        <p:nvSpPr>
          <p:cNvPr id="10" name="Tijdelijke aanduiding voor datum 9">
            <a:extLst>
              <a:ext uri="{FF2B5EF4-FFF2-40B4-BE49-F238E27FC236}">
                <a16:creationId xmlns:a16="http://schemas.microsoft.com/office/drawing/2014/main" id="{F2A910EF-9BA0-045F-9B03-1319ACC3B781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5377C3-6869-854F-98DA-245F22BFDA43}" type="datetime5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rgbClr val="009FD9"/>
                </a:solidFill>
                <a:effectLst/>
                <a:uLnTx/>
                <a:uFillTx/>
                <a:latin typeface="Universal Sans Text" panose="02000000000000000000" pitchFamily="2" charset="0"/>
                <a:ea typeface="+mn-ea"/>
                <a:cs typeface="Segoe UI Light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23-sep-25</a:t>
            </a:fld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009FD9"/>
              </a:solidFill>
              <a:effectLst/>
              <a:uLnTx/>
              <a:uFillTx/>
              <a:latin typeface="Universal Sans Text" panose="02000000000000000000" pitchFamily="2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1" name="Tijdelijke aanduiding voor voettekst 10">
            <a:extLst>
              <a:ext uri="{FF2B5EF4-FFF2-40B4-BE49-F238E27FC236}">
                <a16:creationId xmlns:a16="http://schemas.microsoft.com/office/drawing/2014/main" id="{57DB39FF-996E-6E1B-1ABB-891551B91315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009FD9"/>
                </a:solidFill>
                <a:effectLst/>
                <a:uLnTx/>
                <a:uFillTx/>
                <a:latin typeface="Universal Sans Text" panose="02000000000000000000" pitchFamily="2" charset="0"/>
                <a:ea typeface="+mn-ea"/>
                <a:cs typeface="Segoe UI Light" panose="020B0502040204020203" pitchFamily="34" charset="0"/>
              </a:rPr>
              <a:t>Template KLM</a:t>
            </a:r>
          </a:p>
        </p:txBody>
      </p:sp>
      <p:sp>
        <p:nvSpPr>
          <p:cNvPr id="12" name="Tijdelijke aanduiding voor dianummer 11">
            <a:extLst>
              <a:ext uri="{FF2B5EF4-FFF2-40B4-BE49-F238E27FC236}">
                <a16:creationId xmlns:a16="http://schemas.microsoft.com/office/drawing/2014/main" id="{58131888-3F02-F028-732C-0E0F9E65A436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515995" y="6307814"/>
            <a:ext cx="409556" cy="14265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en-GB" sz="800" b="1" i="0" u="none" strike="noStrike" kern="1200" cap="none" spc="0" normalizeH="0" baseline="0" noProof="0" smtClean="0">
                <a:ln>
                  <a:noFill/>
                </a:ln>
                <a:solidFill>
                  <a:srgbClr val="009FD9"/>
                </a:solidFill>
                <a:effectLst/>
                <a:uLnTx/>
                <a:uFillTx/>
                <a:latin typeface="Universal Sans Text" panose="02000000000000000000" pitchFamily="2" charset="0"/>
                <a:ea typeface="+mn-ea"/>
                <a:cs typeface="Segoe UI Light" panose="020B0502040204020203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800" b="1" i="0" u="none" strike="noStrike" kern="1200" cap="none" spc="0" normalizeH="0" baseline="0" noProof="0">
              <a:ln>
                <a:noFill/>
              </a:ln>
              <a:solidFill>
                <a:srgbClr val="009FD9"/>
              </a:solidFill>
              <a:effectLst/>
              <a:uLnTx/>
              <a:uFillTx/>
              <a:latin typeface="Universal Sans Text" panose="02000000000000000000" pitchFamily="2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8086DA7-47A4-4479-5071-EF44A71C2CE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7588" y="1328816"/>
            <a:ext cx="10639425" cy="369415"/>
          </a:xfrm>
        </p:spPr>
        <p:txBody>
          <a:bodyPr/>
          <a:lstStyle>
            <a:lvl1pPr marL="0" indent="0">
              <a:buNone/>
              <a:defRPr sz="2000" b="0" i="0">
                <a:solidFill>
                  <a:schemeClr val="tx2"/>
                </a:solidFill>
                <a:latin typeface="Universal Sans Text Medium" panose="02000000000000000000" pitchFamily="2" charset="0"/>
              </a:defRPr>
            </a:lvl1pPr>
          </a:lstStyle>
          <a:p>
            <a:pPr lvl="0"/>
            <a:r>
              <a:rPr lang="nl-NL" err="1"/>
              <a:t>Place</a:t>
            </a:r>
            <a:r>
              <a:rPr lang="nl-NL"/>
              <a:t> </a:t>
            </a:r>
            <a:r>
              <a:rPr lang="nl-NL" err="1"/>
              <a:t>your</a:t>
            </a:r>
            <a:r>
              <a:rPr lang="nl-NL"/>
              <a:t> </a:t>
            </a:r>
            <a:r>
              <a:rPr lang="nl-NL" err="1"/>
              <a:t>subtitle</a:t>
            </a:r>
            <a:r>
              <a:rPr lang="nl-NL"/>
              <a:t> </a:t>
            </a:r>
            <a:r>
              <a:rPr lang="nl-NL" err="1"/>
              <a:t>here</a:t>
            </a:r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E01BCAC-667A-C552-FFAA-EB7C0F0F88C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15995" y="1987825"/>
            <a:ext cx="11140647" cy="384465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tekst 12">
            <a:extLst>
              <a:ext uri="{FF2B5EF4-FFF2-40B4-BE49-F238E27FC236}">
                <a16:creationId xmlns:a16="http://schemas.microsoft.com/office/drawing/2014/main" id="{1086FB76-49F1-D144-6318-259E744FE1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59" y="-179720"/>
            <a:ext cx="204611" cy="1338190"/>
          </a:xfrm>
          <a:blipFill>
            <a:blip r:embed="rId2"/>
            <a:srcRect/>
            <a:stretch>
              <a:fillRect l="11495" t="-259496" r="1626" b="1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9090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5F19E-B756-3140-1BC8-C8A351785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6AC17-E945-50C1-D127-72F351EC0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31DEC-6317-5DBB-5873-93D06D9AD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43C0A-7922-614E-AA89-F274DCE3378F}" type="datetime1">
              <a:rPr lang="nl-NL" smtClean="0"/>
              <a:t>23-9-2025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30079-BF52-CC20-9E17-027C9CA91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KLM Slidebuilder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5AFDB-F210-D6E4-2320-F65498057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43DB9-9987-4157-AB9C-CEA8D7D910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715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ID" descr="Afbeelding met schermopname, Rechthoek, ontwerp&#10;&#10;Automatisch gegenereerde beschrijving" hidden="1">
            <a:extLst>
              <a:ext uri="{FF2B5EF4-FFF2-40B4-BE49-F238E27FC236}">
                <a16:creationId xmlns:a16="http://schemas.microsoft.com/office/drawing/2014/main" id="{E8E581EB-95EA-CE4C-0F20-A70FC622F4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36"/>
          <a:stretch/>
        </p:blipFill>
        <p:spPr>
          <a:xfrm>
            <a:off x="24043" y="1"/>
            <a:ext cx="12155925" cy="6858000"/>
          </a:xfrm>
          <a:prstGeom prst="rect">
            <a:avLst/>
          </a:prstGeom>
        </p:spPr>
      </p:pic>
      <p:pic>
        <p:nvPicPr>
          <p:cNvPr id="6" name="Afbeelding 5" descr="Afbeelding met Lettertype, Graphics, schermopname, tekst&#10;&#10;Automatisch gegenereerde beschrijving">
            <a:extLst>
              <a:ext uri="{FF2B5EF4-FFF2-40B4-BE49-F238E27FC236}">
                <a16:creationId xmlns:a16="http://schemas.microsoft.com/office/drawing/2014/main" id="{ECD68E69-767F-DF85-6B19-860F50BABA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322"/>
          <a:stretch/>
        </p:blipFill>
        <p:spPr>
          <a:xfrm>
            <a:off x="9526650" y="6129075"/>
            <a:ext cx="2129993" cy="312827"/>
          </a:xfrm>
          <a:prstGeom prst="rect">
            <a:avLst/>
          </a:prstGeom>
        </p:spPr>
      </p:pic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19B37A3-82F2-45D5-868F-F00F93F6E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587" y="720001"/>
            <a:ext cx="10639055" cy="49316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/>
              <a:t>Place your title here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61B9A90-182E-49A3-8BF5-04F322881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95" y="1987825"/>
            <a:ext cx="11142605" cy="38446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/>
              <a:t>Bullet</a:t>
            </a:r>
          </a:p>
          <a:p>
            <a:pPr lvl="1"/>
            <a:r>
              <a:rPr lang="en-GB" noProof="0"/>
              <a:t>Sub-bullet #1</a:t>
            </a:r>
          </a:p>
          <a:p>
            <a:pPr lvl="2"/>
            <a:r>
              <a:rPr lang="en-GB" noProof="0"/>
              <a:t>Sub-bullet #2</a:t>
            </a:r>
          </a:p>
          <a:p>
            <a:pPr lvl="3"/>
            <a:r>
              <a:rPr lang="en-GB" noProof="0"/>
              <a:t>Text</a:t>
            </a:r>
          </a:p>
          <a:p>
            <a:pPr lvl="4"/>
            <a:r>
              <a:rPr lang="en-GB" noProof="0"/>
              <a:t>Subtitle #1</a:t>
            </a:r>
          </a:p>
          <a:p>
            <a:pPr lvl="5"/>
            <a:r>
              <a:rPr lang="en-GB" noProof="0"/>
              <a:t>Subtitle #2</a:t>
            </a:r>
          </a:p>
          <a:p>
            <a:pPr lvl="6"/>
            <a:r>
              <a:rPr lang="en-GB" noProof="0"/>
              <a:t>Numbers</a:t>
            </a:r>
          </a:p>
          <a:p>
            <a:pPr lvl="7"/>
            <a:r>
              <a:rPr lang="en-GB" noProof="0"/>
              <a:t>ABC</a:t>
            </a:r>
          </a:p>
          <a:p>
            <a:pPr lvl="8"/>
            <a:r>
              <a:rPr lang="en-GB" noProof="0"/>
              <a:t>Source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8A106C3-3B5C-4817-A9B9-E1AA65368768}"/>
              </a:ext>
            </a:extLst>
          </p:cNvPr>
          <p:cNvSpPr txBox="1"/>
          <p:nvPr userDrawn="1"/>
        </p:nvSpPr>
        <p:spPr>
          <a:xfrm>
            <a:off x="0" y="-618470"/>
            <a:ext cx="3994152" cy="180000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en-GB" sz="1000" b="0" cap="all" spc="50" baseline="0" noProof="0">
                <a:solidFill>
                  <a:schemeClr val="accent2"/>
                </a:solidFill>
                <a:latin typeface="+mn-lt"/>
              </a:rPr>
              <a:t>LAYOUT</a:t>
            </a:r>
          </a:p>
        </p:txBody>
      </p:sp>
      <p:sp>
        <p:nvSpPr>
          <p:cNvPr id="28" name="Tijdelijke aanduiding voor datum 3">
            <a:extLst>
              <a:ext uri="{FF2B5EF4-FFF2-40B4-BE49-F238E27FC236}">
                <a16:creationId xmlns:a16="http://schemas.microsoft.com/office/drawing/2014/main" id="{913F724C-C8A8-4D7C-A490-D6011A81D6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93538" y="6306764"/>
            <a:ext cx="720725" cy="1447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0" i="0">
                <a:solidFill>
                  <a:schemeClr val="tx2"/>
                </a:solidFill>
                <a:latin typeface="Universal Sans Text" panose="02000000000000000000" pitchFamily="2" charset="0"/>
                <a:cs typeface="Segoe UI Light" panose="020B0502040204020203" pitchFamily="34" charset="0"/>
              </a:defRPr>
            </a:lvl1pPr>
          </a:lstStyle>
          <a:p>
            <a:fld id="{DCC985B1-813C-984C-A259-CDCCBDEAA086}" type="datetime5">
              <a:rPr lang="nl-NL" smtClean="0"/>
              <a:t>23-sep-25</a:t>
            </a:fld>
            <a:endParaRPr lang="en-GB"/>
          </a:p>
        </p:txBody>
      </p:sp>
      <p:sp>
        <p:nvSpPr>
          <p:cNvPr id="29" name="Tijdelijke aanduiding voor voettekst 4">
            <a:extLst>
              <a:ext uri="{FF2B5EF4-FFF2-40B4-BE49-F238E27FC236}">
                <a16:creationId xmlns:a16="http://schemas.microsoft.com/office/drawing/2014/main" id="{8E242A96-65D5-44C2-9B90-81D00C90D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17588" y="6307814"/>
            <a:ext cx="4358413" cy="14265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800" b="0" i="0">
                <a:solidFill>
                  <a:schemeClr val="tx2"/>
                </a:solidFill>
                <a:latin typeface="Universal Sans Text" panose="02000000000000000000" pitchFamily="2" charset="0"/>
                <a:cs typeface="Segoe UI Light" panose="020B0502040204020203" pitchFamily="34" charset="0"/>
              </a:defRPr>
            </a:lvl1pPr>
          </a:lstStyle>
          <a:p>
            <a:r>
              <a:rPr lang="en-GB"/>
              <a:t>Template KLM</a:t>
            </a:r>
          </a:p>
        </p:txBody>
      </p:sp>
      <p:sp>
        <p:nvSpPr>
          <p:cNvPr id="30" name="Tijdelijke aanduiding voor dianummer 5">
            <a:extLst>
              <a:ext uri="{FF2B5EF4-FFF2-40B4-BE49-F238E27FC236}">
                <a16:creationId xmlns:a16="http://schemas.microsoft.com/office/drawing/2014/main" id="{97B5FD88-660A-4FF5-BB5B-19029FB6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95" y="6307814"/>
            <a:ext cx="409556" cy="1426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 i="0">
                <a:solidFill>
                  <a:schemeClr val="tx2"/>
                </a:solidFill>
                <a:latin typeface="Universal Sans Text" panose="02000000000000000000" pitchFamily="2" charset="0"/>
                <a:cs typeface="Segoe UI Light" panose="020B0502040204020203" pitchFamily="34" charset="0"/>
              </a:defRPr>
            </a:lvl1pPr>
          </a:lstStyle>
          <a:p>
            <a:fld id="{9E843DB9-9987-4157-AB9C-CEA8D7D910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58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 spc="0" baseline="0">
          <a:solidFill>
            <a:schemeClr val="tx2"/>
          </a:solidFill>
          <a:latin typeface="Universal Sans Text ExtraBold" panose="02000000000000000000" pitchFamily="2" charset="0"/>
          <a:ea typeface="+mj-ea"/>
          <a:cs typeface="+mj-cs"/>
        </a:defRPr>
      </a:lvl1pPr>
    </p:titleStyle>
    <p:bodyStyle>
      <a:lvl1pPr marL="174625" indent="-174625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SzPct val="100000"/>
        <a:buFont typeface="Arial" panose="020B0604020202020204" pitchFamily="34" charset="0"/>
        <a:buChar char="•"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1pPr>
      <a:lvl2pPr marL="355600" indent="-1778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tabLst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2pPr>
      <a:lvl3pPr marL="531813" indent="-17145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>
          <a:tab pos="3233738" algn="l"/>
        </a:tabLst>
        <a:defRPr sz="1800" b="1" i="0" kern="1200" spc="0">
          <a:solidFill>
            <a:schemeClr val="tx2"/>
          </a:solidFill>
          <a:latin typeface="Universal Sans Text Medium" panose="02000000000000000000" pitchFamily="2" charset="0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None/>
        <a:defRPr sz="1800" b="1" i="0" kern="1200" cap="none" spc="0" baseline="0">
          <a:solidFill>
            <a:schemeClr val="tx1"/>
          </a:solidFill>
          <a:latin typeface="Universal Sans Text Medium" panose="02000000000000000000" pitchFamily="2" charset="0"/>
          <a:ea typeface="+mn-ea"/>
          <a:cs typeface="+mn-cs"/>
        </a:defRPr>
      </a:lvl6pPr>
      <a:lvl7pPr marL="268288" indent="-268288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Font typeface="+mj-lt"/>
        <a:buAutoNum type="arabicPeriod"/>
        <a:tabLst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7pPr>
      <a:lvl8pPr marL="536575" indent="-268288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Font typeface="+mj-lt"/>
        <a:buAutoNum type="alphaLcPeriod"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None/>
        <a:defRPr sz="1400" b="0" i="1" kern="1200" spc="0">
          <a:solidFill>
            <a:schemeClr val="accent5"/>
          </a:solidFill>
          <a:latin typeface="Universal Sans Text" panose="02000000000000000000" pitchFamily="2" charset="0"/>
          <a:ea typeface="+mn-ea"/>
          <a:cs typeface="Segoe UI" panose="020B0502040204020203" pitchFamily="34" charset="0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8">
          <p15:clr>
            <a:srgbClr val="A4A3A4"/>
          </p15:clr>
        </p15:guide>
        <p15:guide id="2" pos="453">
          <p15:clr>
            <a:srgbClr val="A4A3A4"/>
          </p15:clr>
        </p15:guide>
        <p15:guide id="3" orient="horz" pos="3674">
          <p15:clr>
            <a:srgbClr val="A4A3A4"/>
          </p15:clr>
        </p15:guide>
        <p15:guide id="6" pos="7226">
          <p15:clr>
            <a:srgbClr val="A4A3A4"/>
          </p15:clr>
        </p15:guide>
        <p15:guide id="9" orient="horz" pos="453">
          <p15:clr>
            <a:srgbClr val="A4A3A4"/>
          </p15:clr>
        </p15:guide>
        <p15:guide id="10" orient="horz" pos="765">
          <p15:clr>
            <a:srgbClr val="A4A3A4"/>
          </p15:clr>
        </p15:guide>
        <p15:guide id="12" orient="horz" pos="3996">
          <p15:clr>
            <a:srgbClr val="A4A3A4"/>
          </p15:clr>
        </p15:guide>
        <p15:guide id="13" pos="7680">
          <p15:clr>
            <a:srgbClr val="F26B43"/>
          </p15:clr>
        </p15:guide>
        <p15:guide id="14" orient="horz" pos="4320">
          <p15:clr>
            <a:srgbClr val="F26B43"/>
          </p15:clr>
        </p15:guide>
        <p15:guide id="15" orient="horz" pos="4088">
          <p15:clr>
            <a:srgbClr val="A4A3A4"/>
          </p15:clr>
        </p15:guide>
        <p15:guide id="16">
          <p15:clr>
            <a:srgbClr val="F26B43"/>
          </p15:clr>
        </p15:guide>
        <p15:guide id="17" orient="horz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ID" descr="Afbeelding met schermopname, Rechthoek, ontwerp&#10;&#10;Automatisch gegenereerde beschrijving" hidden="1">
            <a:extLst>
              <a:ext uri="{FF2B5EF4-FFF2-40B4-BE49-F238E27FC236}">
                <a16:creationId xmlns:a16="http://schemas.microsoft.com/office/drawing/2014/main" id="{E8E581EB-95EA-CE4C-0F20-A70FC622F4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36"/>
          <a:stretch/>
        </p:blipFill>
        <p:spPr>
          <a:xfrm>
            <a:off x="24043" y="1"/>
            <a:ext cx="12155925" cy="6858000"/>
          </a:xfrm>
          <a:prstGeom prst="rect">
            <a:avLst/>
          </a:prstGeom>
          <a:ln w="38100">
            <a:solidFill>
              <a:schemeClr val="tx2"/>
            </a:solidFill>
          </a:ln>
        </p:spPr>
      </p:pic>
      <p:pic>
        <p:nvPicPr>
          <p:cNvPr id="6" name="Afbeelding 5" descr="Afbeelding met Lettertype, Graphics, schermopname, tekst&#10;&#10;Automatisch gegenereerde beschrijving">
            <a:extLst>
              <a:ext uri="{FF2B5EF4-FFF2-40B4-BE49-F238E27FC236}">
                <a16:creationId xmlns:a16="http://schemas.microsoft.com/office/drawing/2014/main" id="{ECD68E69-767F-DF85-6B19-860F50BABA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322"/>
          <a:stretch/>
        </p:blipFill>
        <p:spPr>
          <a:xfrm>
            <a:off x="9526650" y="6129075"/>
            <a:ext cx="2129993" cy="312827"/>
          </a:xfrm>
          <a:prstGeom prst="rect">
            <a:avLst/>
          </a:prstGeom>
        </p:spPr>
      </p:pic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19B37A3-82F2-45D5-868F-F00F93F6E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587" y="720001"/>
            <a:ext cx="10639055" cy="49316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/>
              <a:t>Place your title here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61B9A90-182E-49A3-8BF5-04F322881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95" y="1987825"/>
            <a:ext cx="11142605" cy="38446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/>
              <a:t>Bullet</a:t>
            </a:r>
          </a:p>
          <a:p>
            <a:pPr lvl="1"/>
            <a:r>
              <a:rPr lang="en-GB" noProof="0"/>
              <a:t>Sub-bullet #1</a:t>
            </a:r>
          </a:p>
          <a:p>
            <a:pPr lvl="2"/>
            <a:r>
              <a:rPr lang="en-GB" noProof="0"/>
              <a:t>Sub-bullet #2</a:t>
            </a:r>
          </a:p>
          <a:p>
            <a:pPr lvl="3"/>
            <a:r>
              <a:rPr lang="en-GB" noProof="0"/>
              <a:t>Text</a:t>
            </a:r>
          </a:p>
          <a:p>
            <a:pPr lvl="4"/>
            <a:r>
              <a:rPr lang="en-GB" noProof="0"/>
              <a:t>Subtitle #1</a:t>
            </a:r>
          </a:p>
          <a:p>
            <a:pPr lvl="5"/>
            <a:r>
              <a:rPr lang="en-GB" noProof="0"/>
              <a:t>Subtitle #2</a:t>
            </a:r>
          </a:p>
          <a:p>
            <a:pPr lvl="6"/>
            <a:r>
              <a:rPr lang="en-GB" noProof="0"/>
              <a:t>Numbers</a:t>
            </a:r>
          </a:p>
          <a:p>
            <a:pPr lvl="7"/>
            <a:r>
              <a:rPr lang="en-GB" noProof="0"/>
              <a:t>ABC</a:t>
            </a:r>
          </a:p>
          <a:p>
            <a:pPr lvl="8"/>
            <a:r>
              <a:rPr lang="en-GB" noProof="0"/>
              <a:t>Source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8A106C3-3B5C-4817-A9B9-E1AA65368768}"/>
              </a:ext>
            </a:extLst>
          </p:cNvPr>
          <p:cNvSpPr txBox="1"/>
          <p:nvPr userDrawn="1"/>
        </p:nvSpPr>
        <p:spPr>
          <a:xfrm>
            <a:off x="0" y="-618470"/>
            <a:ext cx="3994152" cy="180000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en-GB" sz="1000" b="0" cap="all" spc="50" baseline="0" noProof="0">
                <a:solidFill>
                  <a:schemeClr val="accent2"/>
                </a:solidFill>
                <a:latin typeface="+mn-lt"/>
              </a:rPr>
              <a:t>LAYOUT</a:t>
            </a:r>
          </a:p>
        </p:txBody>
      </p:sp>
      <p:sp>
        <p:nvSpPr>
          <p:cNvPr id="28" name="Tijdelijke aanduiding voor datum 3">
            <a:extLst>
              <a:ext uri="{FF2B5EF4-FFF2-40B4-BE49-F238E27FC236}">
                <a16:creationId xmlns:a16="http://schemas.microsoft.com/office/drawing/2014/main" id="{913F724C-C8A8-4D7C-A490-D6011A81D6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93538" y="6306764"/>
            <a:ext cx="720725" cy="1447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0" i="0">
                <a:solidFill>
                  <a:schemeClr val="tx2"/>
                </a:solidFill>
                <a:latin typeface="Universal Sans Text" panose="02000000000000000000" pitchFamily="2" charset="0"/>
                <a:cs typeface="Segoe UI Light" panose="020B0502040204020203" pitchFamily="34" charset="0"/>
              </a:defRPr>
            </a:lvl1pPr>
          </a:lstStyle>
          <a:p>
            <a:fld id="{DBA43C0A-7922-614E-AA89-F274DCE3378F}" type="datetime1">
              <a:rPr lang="nl-NL" smtClean="0"/>
              <a:t>23-9-2025</a:t>
            </a:fld>
            <a:endParaRPr lang="en-GB"/>
          </a:p>
        </p:txBody>
      </p:sp>
      <p:sp>
        <p:nvSpPr>
          <p:cNvPr id="29" name="Tijdelijke aanduiding voor voettekst 4">
            <a:extLst>
              <a:ext uri="{FF2B5EF4-FFF2-40B4-BE49-F238E27FC236}">
                <a16:creationId xmlns:a16="http://schemas.microsoft.com/office/drawing/2014/main" id="{8E242A96-65D5-44C2-9B90-81D00C90D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17588" y="6307814"/>
            <a:ext cx="4358413" cy="14265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800" b="0" i="0">
                <a:solidFill>
                  <a:schemeClr val="tx2"/>
                </a:solidFill>
                <a:latin typeface="Universal Sans Text" panose="02000000000000000000" pitchFamily="2" charset="0"/>
                <a:cs typeface="Segoe UI Light" panose="020B0502040204020203" pitchFamily="34" charset="0"/>
              </a:defRPr>
            </a:lvl1pPr>
          </a:lstStyle>
          <a:p>
            <a:r>
              <a:rPr lang="en-GB"/>
              <a:t>KLM Slidebuilder</a:t>
            </a:r>
          </a:p>
        </p:txBody>
      </p:sp>
      <p:sp>
        <p:nvSpPr>
          <p:cNvPr id="30" name="Tijdelijke aanduiding voor dianummer 5">
            <a:extLst>
              <a:ext uri="{FF2B5EF4-FFF2-40B4-BE49-F238E27FC236}">
                <a16:creationId xmlns:a16="http://schemas.microsoft.com/office/drawing/2014/main" id="{97B5FD88-660A-4FF5-BB5B-19029FB6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95" y="6307814"/>
            <a:ext cx="409556" cy="14265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 i="0">
                <a:solidFill>
                  <a:schemeClr val="tx2"/>
                </a:solidFill>
                <a:latin typeface="Universal Sans Text" panose="02000000000000000000" pitchFamily="2" charset="0"/>
                <a:cs typeface="Segoe UI Light" panose="020B0502040204020203" pitchFamily="34" charset="0"/>
              </a:defRPr>
            </a:lvl1pPr>
          </a:lstStyle>
          <a:p>
            <a:fld id="{9E843DB9-9987-4157-AB9C-CEA8D7D910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49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 spc="0" baseline="0">
          <a:solidFill>
            <a:schemeClr val="tx2"/>
          </a:solidFill>
          <a:latin typeface="Universal Sans Text ExtraBold" panose="02000000000000000000" pitchFamily="2" charset="0"/>
          <a:ea typeface="+mj-ea"/>
          <a:cs typeface="+mj-cs"/>
        </a:defRPr>
      </a:lvl1pPr>
    </p:titleStyle>
    <p:bodyStyle>
      <a:lvl1pPr marL="174625" indent="-174625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SzPct val="100000"/>
        <a:buFont typeface="Arial" panose="020B0604020202020204" pitchFamily="34" charset="0"/>
        <a:buChar char="•"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1pPr>
      <a:lvl2pPr marL="355600" indent="-1778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tabLst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2pPr>
      <a:lvl3pPr marL="531813" indent="-17145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>
          <a:tab pos="3233738" algn="l"/>
        </a:tabLst>
        <a:defRPr sz="1800" b="1" i="0" kern="1200" spc="0">
          <a:solidFill>
            <a:schemeClr val="tx2"/>
          </a:solidFill>
          <a:latin typeface="Universal Sans Text Medium" panose="02000000000000000000" pitchFamily="2" charset="0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None/>
        <a:defRPr sz="1800" b="1" i="0" kern="1200" cap="none" spc="0" baseline="0">
          <a:solidFill>
            <a:schemeClr val="tx1"/>
          </a:solidFill>
          <a:latin typeface="Universal Sans Text Medium" panose="02000000000000000000" pitchFamily="2" charset="0"/>
          <a:ea typeface="+mn-ea"/>
          <a:cs typeface="+mn-cs"/>
        </a:defRPr>
      </a:lvl6pPr>
      <a:lvl7pPr marL="268288" indent="-268288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Font typeface="+mj-lt"/>
        <a:buAutoNum type="arabicPeriod"/>
        <a:tabLst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7pPr>
      <a:lvl8pPr marL="536575" indent="-268288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tx2"/>
        </a:buClr>
        <a:buFont typeface="+mj-lt"/>
        <a:buAutoNum type="alphaLcPeriod"/>
        <a:defRPr sz="1600" b="0" i="0" kern="1200" spc="0">
          <a:solidFill>
            <a:schemeClr val="tx1"/>
          </a:solidFill>
          <a:latin typeface="Universal Sans Text" panose="02000000000000000000" pitchFamily="2" charset="0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None/>
        <a:defRPr sz="1400" b="0" i="1" kern="1200" spc="0">
          <a:solidFill>
            <a:schemeClr val="accent5"/>
          </a:solidFill>
          <a:latin typeface="Universal Sans Text" panose="02000000000000000000" pitchFamily="2" charset="0"/>
          <a:ea typeface="+mn-ea"/>
          <a:cs typeface="Segoe UI" panose="020B0502040204020203" pitchFamily="34" charset="0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8">
          <p15:clr>
            <a:srgbClr val="A4A3A4"/>
          </p15:clr>
        </p15:guide>
        <p15:guide id="2" pos="453">
          <p15:clr>
            <a:srgbClr val="A4A3A4"/>
          </p15:clr>
        </p15:guide>
        <p15:guide id="3" orient="horz" pos="3674">
          <p15:clr>
            <a:srgbClr val="A4A3A4"/>
          </p15:clr>
        </p15:guide>
        <p15:guide id="6" pos="7226">
          <p15:clr>
            <a:srgbClr val="A4A3A4"/>
          </p15:clr>
        </p15:guide>
        <p15:guide id="9" orient="horz" pos="453">
          <p15:clr>
            <a:srgbClr val="A4A3A4"/>
          </p15:clr>
        </p15:guide>
        <p15:guide id="10" orient="horz" pos="765">
          <p15:clr>
            <a:srgbClr val="A4A3A4"/>
          </p15:clr>
        </p15:guide>
        <p15:guide id="12" orient="horz" pos="3996">
          <p15:clr>
            <a:srgbClr val="A4A3A4"/>
          </p15:clr>
        </p15:guide>
        <p15:guide id="13" pos="7680">
          <p15:clr>
            <a:srgbClr val="F26B43"/>
          </p15:clr>
        </p15:guide>
        <p15:guide id="14" orient="horz" pos="4320">
          <p15:clr>
            <a:srgbClr val="F26B43"/>
          </p15:clr>
        </p15:guide>
        <p15:guide id="15" orient="horz" pos="4088">
          <p15:clr>
            <a:srgbClr val="A4A3A4"/>
          </p15:clr>
        </p15:guide>
        <p15:guide id="16">
          <p15:clr>
            <a:srgbClr val="F26B43"/>
          </p15:clr>
        </p15:guide>
        <p15:guide id="17" orient="horz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5AE15-2F66-D04F-1F85-219C25F1D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E0B8C2-CA0E-0017-38D7-268B1109B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587" y="720001"/>
            <a:ext cx="10639055" cy="493164"/>
          </a:xfrm>
        </p:spPr>
        <p:txBody>
          <a:bodyPr/>
          <a:lstStyle/>
          <a:p>
            <a:r>
              <a:rPr lang="nl-NL" dirty="0"/>
              <a:t>Minimale bezetting 6H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9477402-0016-A25D-13EE-C6068B7C226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515995" y="6307814"/>
            <a:ext cx="409556" cy="14265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800" b="1" i="0" u="none" strike="noStrike" kern="1200" cap="none" spc="0" normalizeH="0" baseline="0" noProof="0" smtClean="0">
                <a:ln>
                  <a:noFill/>
                </a:ln>
                <a:solidFill>
                  <a:srgbClr val="009FD9"/>
                </a:solidFill>
                <a:effectLst/>
                <a:uLnTx/>
                <a:uFillTx/>
                <a:latin typeface="Universal Sans Text" panose="02000000000000000000" pitchFamily="2" charset="0"/>
                <a:ea typeface="+mn-ea"/>
                <a:cs typeface="Segoe UI Light" panose="020B0502040204020203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800" b="1" i="0" u="none" strike="noStrike" kern="1200" cap="none" spc="0" normalizeH="0" baseline="0" noProof="0">
              <a:ln>
                <a:noFill/>
              </a:ln>
              <a:solidFill>
                <a:srgbClr val="009FD9"/>
              </a:solidFill>
              <a:effectLst/>
              <a:uLnTx/>
              <a:uFillTx/>
              <a:latin typeface="Universal Sans Text" panose="02000000000000000000" pitchFamily="2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9D893951-4CBF-06BB-D143-82A556A7758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58459" y="-179720"/>
            <a:ext cx="204611" cy="1338190"/>
          </a:xfrm>
        </p:spPr>
        <p:txBody>
          <a:bodyPr/>
          <a:lstStyle/>
          <a:p>
            <a:r>
              <a:rPr lang="nl-NL"/>
              <a:t> 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0731082-2E9D-5596-0AEA-60409F2E4D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105522"/>
              </p:ext>
            </p:extLst>
          </p:nvPr>
        </p:nvGraphicFramePr>
        <p:xfrm>
          <a:off x="458459" y="1221911"/>
          <a:ext cx="11635569" cy="2999255"/>
        </p:xfrm>
        <a:graphic>
          <a:graphicData uri="http://schemas.openxmlformats.org/drawingml/2006/table">
            <a:tbl>
              <a:tblPr/>
              <a:tblGrid>
                <a:gridCol w="1359455">
                  <a:extLst>
                    <a:ext uri="{9D8B030D-6E8A-4147-A177-3AD203B41FA5}">
                      <a16:colId xmlns:a16="http://schemas.microsoft.com/office/drawing/2014/main" val="142624918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25738069"/>
                    </a:ext>
                  </a:extLst>
                </a:gridCol>
                <a:gridCol w="2090057">
                  <a:extLst>
                    <a:ext uri="{9D8B030D-6E8A-4147-A177-3AD203B41FA5}">
                      <a16:colId xmlns:a16="http://schemas.microsoft.com/office/drawing/2014/main" val="316179749"/>
                    </a:ext>
                  </a:extLst>
                </a:gridCol>
                <a:gridCol w="2503715">
                  <a:extLst>
                    <a:ext uri="{9D8B030D-6E8A-4147-A177-3AD203B41FA5}">
                      <a16:colId xmlns:a16="http://schemas.microsoft.com/office/drawing/2014/main" val="2965236445"/>
                    </a:ext>
                  </a:extLst>
                </a:gridCol>
                <a:gridCol w="3624942">
                  <a:extLst>
                    <a:ext uri="{9D8B030D-6E8A-4147-A177-3AD203B41FA5}">
                      <a16:colId xmlns:a16="http://schemas.microsoft.com/office/drawing/2014/main" val="2433812911"/>
                    </a:ext>
                  </a:extLst>
                </a:gridCol>
              </a:tblGrid>
              <a:tr h="341857">
                <a:tc gridSpan="4">
                  <a:txBody>
                    <a:bodyPr/>
                    <a:lstStyle/>
                    <a:p>
                      <a:pPr algn="ctr" fontAlgn="b"/>
                      <a:endParaRPr lang="nl-NL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nl-NL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462843"/>
                  </a:ext>
                </a:extLst>
              </a:tr>
              <a:tr h="455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Unit: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nl-N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Nood teams |</a:t>
                      </a:r>
                      <a:r>
                        <a:rPr lang="nl-NL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minimaal benodigd voor veilige operatie op dag van staking:</a:t>
                      </a:r>
                    </a:p>
                    <a:p>
                      <a:pPr algn="ctr" fontAlgn="b"/>
                      <a:endParaRPr lang="nl-NL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nl-NL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730230"/>
                  </a:ext>
                </a:extLst>
              </a:tr>
              <a:tr h="267942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Vroege</a:t>
                      </a: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dienst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Late </a:t>
                      </a:r>
                      <a:r>
                        <a:rPr lang="en-US" sz="1100" b="1" i="0" u="none" strike="noStrike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dienst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Nachtdienst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Toelichting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563711"/>
                  </a:ext>
                </a:extLst>
              </a:tr>
              <a:tr h="27533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dk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Platform (K1/K4/K5)*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14 TM* / 4 TGM / 6 TC of SL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14 TM* / 4 TGM / 6 TC of SL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4 TM* / 2 TGM / 2 TC of SL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US" sz="1200" kern="1200">
                        <a:solidFill>
                          <a:schemeClr val="accent6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617365"/>
                  </a:ext>
                </a:extLst>
              </a:tr>
              <a:tr h="28642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 err="1">
                          <a:solidFill>
                            <a:schemeClr val="dk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Sleepdienst</a:t>
                      </a:r>
                      <a:endParaRPr lang="en-US" sz="1200" kern="1200">
                        <a:solidFill>
                          <a:schemeClr val="dk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lang="nl-NL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2 sleepkoppels bestaande uit allrounders. Indien geen allround, aanvulling van skills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nl-NL" sz="1200" kern="1200" noProof="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2 sleepkoppels bestaande uit allrounders. Indien geen allround, aanvulling van skills</a:t>
                      </a:r>
                      <a:endParaRPr lang="nl-NL" sz="1200" kern="1200">
                        <a:solidFill>
                          <a:schemeClr val="tx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nl-NL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een  sleepkoppel, minimaal 1 allrounder plus </a:t>
                      </a:r>
                      <a:r>
                        <a:rPr lang="nl-NL" sz="1200" kern="1200" err="1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brake</a:t>
                      </a:r>
                      <a:r>
                        <a:rPr lang="nl-NL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 operator (of 2 allrounders).</a:t>
                      </a:r>
                      <a:endParaRPr lang="en-US" sz="1200" kern="1200">
                        <a:solidFill>
                          <a:schemeClr val="tx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endParaRPr lang="en-US" sz="1200" kern="1200">
                        <a:solidFill>
                          <a:schemeClr val="dk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6179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dk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Passage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lang="nb-NO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T4 en T6 volledig bezet</a:t>
                      </a:r>
                    </a:p>
                    <a:p>
                      <a:pPr marL="0" lvl="0" algn="l">
                        <a:buNone/>
                      </a:pPr>
                      <a:r>
                        <a:rPr lang="nb-NO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T2 5 floorwalkers en 3 balies</a:t>
                      </a:r>
                    </a:p>
                    <a:p>
                      <a:pPr marL="0" lvl="0" algn="l">
                        <a:buNone/>
                      </a:pPr>
                      <a:r>
                        <a:rPr lang="nb-NO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A2 3 floorwalkers en 2 balies</a:t>
                      </a:r>
                    </a:p>
                    <a:p>
                      <a:pPr marL="0" lvl="0" algn="l">
                        <a:buNone/>
                      </a:pPr>
                      <a:r>
                        <a:rPr lang="nb-NO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A3 4 floorwalkers en 2 balies</a:t>
                      </a:r>
                    </a:p>
                    <a:p>
                      <a:pPr marL="0" lvl="0" algn="l">
                        <a:buNone/>
                      </a:pPr>
                      <a:r>
                        <a:rPr lang="nb-NO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T&amp;S 10 floorwalkers (ook SA), geen balies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nb-NO" sz="1200" kern="120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T4 en T6 volledig bezet</a:t>
                      </a:r>
                      <a:endParaRPr lang="en-US" sz="1200" kern="1200" noProof="0" dirty="0">
                        <a:solidFill>
                          <a:schemeClr val="tx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  <a:p>
                      <a:pPr marL="0" lvl="0" algn="l">
                        <a:buNone/>
                      </a:pPr>
                      <a:r>
                        <a:rPr lang="nb-NO" sz="1200" kern="120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T2 5 floorwalkers en 3 balies</a:t>
                      </a:r>
                      <a:endParaRPr lang="en-US" sz="1200" kern="1200" noProof="0" dirty="0">
                        <a:solidFill>
                          <a:schemeClr val="tx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  <a:p>
                      <a:pPr marL="0" lvl="0" algn="l">
                        <a:buNone/>
                      </a:pPr>
                      <a:r>
                        <a:rPr lang="nb-NO" sz="1200" kern="120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A2 3 floorwalkers en 2 balies</a:t>
                      </a:r>
                    </a:p>
                    <a:p>
                      <a:pPr marL="0" lvl="0" algn="l">
                        <a:buNone/>
                      </a:pPr>
                      <a:r>
                        <a:rPr lang="nb-NO" sz="1200" kern="120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A3 4 floorwalkers en 2 balies</a:t>
                      </a:r>
                      <a:endParaRPr lang="en-US" sz="1200" kern="1200" noProof="0" dirty="0">
                        <a:solidFill>
                          <a:schemeClr val="tx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  <a:p>
                      <a:pPr marL="0" lvl="0" algn="l">
                        <a:buNone/>
                      </a:pPr>
                      <a:r>
                        <a:rPr lang="nb-NO" sz="1200" kern="120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T&amp;S 10 floorwalkers (ook SA), geen balies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2 GA / 2 TA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endParaRPr lang="en-US" sz="1200" kern="1200" dirty="0">
                        <a:solidFill>
                          <a:srgbClr val="7030A0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91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96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FD8F5-F2DD-C778-1796-FD908C592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326B99-99A3-0123-6386-4924BEF8F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587" y="720001"/>
            <a:ext cx="10639055" cy="493164"/>
          </a:xfrm>
        </p:spPr>
        <p:txBody>
          <a:bodyPr/>
          <a:lstStyle/>
          <a:p>
            <a:r>
              <a:rPr lang="nl-NL" dirty="0"/>
              <a:t>Minimale bezetting 6H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3CBB70A-2DA6-AD06-70A3-0D70CDA3EA99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515995" y="6307814"/>
            <a:ext cx="409556" cy="14265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800" b="1" i="0" u="none" strike="noStrike" kern="1200" cap="none" spc="0" normalizeH="0" baseline="0" noProof="0" smtClean="0">
                <a:ln>
                  <a:noFill/>
                </a:ln>
                <a:solidFill>
                  <a:srgbClr val="009FD9"/>
                </a:solidFill>
                <a:effectLst/>
                <a:uLnTx/>
                <a:uFillTx/>
                <a:latin typeface="Universal Sans Text" panose="02000000000000000000" pitchFamily="2" charset="0"/>
                <a:ea typeface="+mn-ea"/>
                <a:cs typeface="Segoe UI Light" panose="020B0502040204020203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800" b="1" i="0" u="none" strike="noStrike" kern="1200" cap="none" spc="0" normalizeH="0" baseline="0" noProof="0">
              <a:ln>
                <a:noFill/>
              </a:ln>
              <a:solidFill>
                <a:srgbClr val="009FD9"/>
              </a:solidFill>
              <a:effectLst/>
              <a:uLnTx/>
              <a:uFillTx/>
              <a:latin typeface="Universal Sans Text" panose="02000000000000000000" pitchFamily="2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E19EFA61-57D3-9866-2A39-2097029BE3C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58459" y="-179720"/>
            <a:ext cx="204611" cy="1338190"/>
          </a:xfrm>
        </p:spPr>
        <p:txBody>
          <a:bodyPr/>
          <a:lstStyle/>
          <a:p>
            <a:r>
              <a:rPr lang="nl-NL"/>
              <a:t> 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E7EB2DE-F163-F496-8C63-32AE979BE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517066"/>
              </p:ext>
            </p:extLst>
          </p:nvPr>
        </p:nvGraphicFramePr>
        <p:xfrm>
          <a:off x="458459" y="1304806"/>
          <a:ext cx="11147929" cy="3791391"/>
        </p:xfrm>
        <a:graphic>
          <a:graphicData uri="http://schemas.openxmlformats.org/drawingml/2006/table">
            <a:tbl>
              <a:tblPr/>
              <a:tblGrid>
                <a:gridCol w="1868999">
                  <a:extLst>
                    <a:ext uri="{9D8B030D-6E8A-4147-A177-3AD203B41FA5}">
                      <a16:colId xmlns:a16="http://schemas.microsoft.com/office/drawing/2014/main" val="1426249184"/>
                    </a:ext>
                  </a:extLst>
                </a:gridCol>
                <a:gridCol w="1943765">
                  <a:extLst>
                    <a:ext uri="{9D8B030D-6E8A-4147-A177-3AD203B41FA5}">
                      <a16:colId xmlns:a16="http://schemas.microsoft.com/office/drawing/2014/main" val="125738069"/>
                    </a:ext>
                  </a:extLst>
                </a:gridCol>
                <a:gridCol w="2000825">
                  <a:extLst>
                    <a:ext uri="{9D8B030D-6E8A-4147-A177-3AD203B41FA5}">
                      <a16:colId xmlns:a16="http://schemas.microsoft.com/office/drawing/2014/main" val="316179749"/>
                    </a:ext>
                  </a:extLst>
                </a:gridCol>
                <a:gridCol w="2667170">
                  <a:extLst>
                    <a:ext uri="{9D8B030D-6E8A-4147-A177-3AD203B41FA5}">
                      <a16:colId xmlns:a16="http://schemas.microsoft.com/office/drawing/2014/main" val="2965236445"/>
                    </a:ext>
                  </a:extLst>
                </a:gridCol>
                <a:gridCol w="2667170">
                  <a:extLst>
                    <a:ext uri="{9D8B030D-6E8A-4147-A177-3AD203B41FA5}">
                      <a16:colId xmlns:a16="http://schemas.microsoft.com/office/drawing/2014/main" val="2433812911"/>
                    </a:ext>
                  </a:extLst>
                </a:gridCol>
              </a:tblGrid>
              <a:tr h="341857">
                <a:tc gridSpan="4">
                  <a:txBody>
                    <a:bodyPr/>
                    <a:lstStyle/>
                    <a:p>
                      <a:pPr algn="ctr" fontAlgn="b"/>
                      <a:endParaRPr lang="nl-NL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nl-NL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462843"/>
                  </a:ext>
                </a:extLst>
              </a:tr>
              <a:tr h="455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Unit: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nl-N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Nood teams |</a:t>
                      </a:r>
                      <a:r>
                        <a:rPr lang="nl-NL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minimaal benodigd voor veilige operatie op dag van staking:</a:t>
                      </a:r>
                    </a:p>
                    <a:p>
                      <a:pPr algn="ctr" fontAlgn="b"/>
                      <a:endParaRPr lang="nl-NL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nl-NL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730230"/>
                  </a:ext>
                </a:extLst>
              </a:tr>
              <a:tr h="267942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Vroege dienst</a:t>
                      </a:r>
                      <a:endParaRPr lang="en-US" sz="1100" b="1" i="0" u="none" strike="noStrike" err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Late dienst</a:t>
                      </a:r>
                      <a:endParaRPr lang="en-US" sz="1100" b="1" i="0" u="none" strike="noStrike" err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Nachtdienst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Toelichting</a:t>
                      </a:r>
                      <a:endParaRPr lang="en-US" sz="1100" b="1" i="0" u="none" strike="noStrike" err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563711"/>
                  </a:ext>
                </a:extLst>
              </a:tr>
              <a:tr h="28642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dk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Baggage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nl-NL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2x BFC / 1x SL / 2 rijders / 5 TM</a:t>
                      </a:r>
                    </a:p>
                    <a:p>
                      <a:pPr marL="0" lvl="0" algn="l">
                        <a:buNone/>
                      </a:pPr>
                      <a:endParaRPr lang="nl-NL" sz="1200" kern="1200">
                        <a:solidFill>
                          <a:schemeClr val="tx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nl-NL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2x BFC / 1x SL / 2 rijders / 5 TM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2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rijders</a:t>
                      </a:r>
                      <a:endParaRPr lang="en-US" sz="1200" kern="1200">
                        <a:solidFill>
                          <a:schemeClr val="tx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200" kern="120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Universal Sans Tex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423844"/>
                  </a:ext>
                </a:extLst>
              </a:tr>
              <a:tr h="28642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 err="1">
                          <a:solidFill>
                            <a:schemeClr val="dk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Tankdienst</a:t>
                      </a:r>
                      <a:endParaRPr lang="en-US" sz="1200" kern="1200">
                        <a:solidFill>
                          <a:schemeClr val="dk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2x operators (C-skill)*+ 1x diesel tanker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2x operators (C-skill)* + 1x diesel tanker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2x operators (C-skill)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nl-NL" sz="1000" b="0" i="0" u="none" strike="noStrike" kern="1200" noProof="0" dirty="0">
                        <a:solidFill>
                          <a:srgbClr val="FF0000"/>
                        </a:solidFill>
                        <a:latin typeface="Aptos"/>
                      </a:endParaRPr>
                    </a:p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1000" b="0" i="0" u="none" strike="noStrike" kern="1200" noProof="0" dirty="0">
                          <a:solidFill>
                            <a:srgbClr val="7030A0"/>
                          </a:solidFill>
                          <a:latin typeface="Aptos"/>
                        </a:rPr>
                        <a:t>Afspraak: twee maal de C-</a:t>
                      </a:r>
                      <a:r>
                        <a:rPr lang="nl-NL" sz="1000" b="0" i="0" u="none" strike="noStrike" kern="1200" noProof="0" dirty="0" err="1">
                          <a:solidFill>
                            <a:srgbClr val="7030A0"/>
                          </a:solidFill>
                          <a:latin typeface="Aptos"/>
                        </a:rPr>
                        <a:t>skill</a:t>
                      </a:r>
                      <a:r>
                        <a:rPr lang="nl-NL" sz="1000" b="0" i="0" u="none" strike="noStrike" kern="1200" noProof="0" dirty="0">
                          <a:solidFill>
                            <a:srgbClr val="7030A0"/>
                          </a:solidFill>
                          <a:latin typeface="Aptos"/>
                        </a:rPr>
                        <a:t> en 1 maal de diesel. Mogen dezelfde personen zijn waardoor het totaal aantal medewerkers uitkomt op twee of drie afhankelijk van de </a:t>
                      </a:r>
                      <a:r>
                        <a:rPr lang="nl-NL" sz="1000" b="0" i="0" u="none" strike="noStrike" kern="1200" noProof="0" dirty="0" err="1">
                          <a:solidFill>
                            <a:srgbClr val="7030A0"/>
                          </a:solidFill>
                          <a:latin typeface="Aptos"/>
                        </a:rPr>
                        <a:t>skilldekking</a:t>
                      </a:r>
                      <a:r>
                        <a:rPr lang="nl-NL" sz="1000" b="0" i="0" u="none" strike="noStrike" kern="1200" noProof="0" dirty="0">
                          <a:solidFill>
                            <a:srgbClr val="7030A0"/>
                          </a:solidFill>
                          <a:latin typeface="Aptos"/>
                        </a:rPr>
                        <a:t>.</a:t>
                      </a:r>
                      <a:endParaRPr lang="en-US" sz="1000" b="0" i="0" u="none" strike="noStrike" kern="1200" noProof="0" dirty="0">
                        <a:solidFill>
                          <a:srgbClr val="7030A0"/>
                        </a:solidFill>
                        <a:latin typeface="Apto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821453"/>
                  </a:ext>
                </a:extLst>
              </a:tr>
              <a:tr h="28642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dk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AH&amp;SU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2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brug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 &amp; crew / 1 water / 1 toilet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2 </a:t>
                      </a:r>
                      <a:r>
                        <a:rPr lang="en-US" sz="1200" kern="1200" err="1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brug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 &amp; crew / 1 water / 1 toilet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1 water / toilet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endParaRPr lang="en-US" sz="1200" kern="120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388431"/>
                  </a:ext>
                </a:extLst>
              </a:tr>
              <a:tr h="28642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dk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KK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Vlucht afhankelijk</a:t>
                      </a:r>
                      <a:endParaRPr lang="en-US" sz="1200" kern="1200" err="1">
                        <a:solidFill>
                          <a:schemeClr val="tx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Vlucht afhankelijk</a:t>
                      </a:r>
                      <a:endParaRPr lang="en-US" sz="1200" kern="1200" err="1">
                        <a:solidFill>
                          <a:schemeClr val="tx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Vlucht afhankelijk</a:t>
                      </a:r>
                      <a:endParaRPr lang="en-US" sz="1200" kern="1200" err="1">
                        <a:solidFill>
                          <a:schemeClr val="tx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200" kern="1200">
                        <a:solidFill>
                          <a:schemeClr val="dk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17283"/>
                  </a:ext>
                </a:extLst>
              </a:tr>
              <a:tr h="28642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dk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Regie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1x platform / 1x BS / 2x AS  / 1x PS</a:t>
                      </a:r>
                    </a:p>
                    <a:p>
                      <a:pPr marL="0" lvl="0" algn="l">
                        <a:buNone/>
                      </a:pPr>
                      <a:endParaRPr lang="en-US" sz="1200" kern="1200">
                        <a:solidFill>
                          <a:schemeClr val="tx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1x platform / 1x BS / 2x AS / 1x PS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1x platform / 2x AS / 1x BS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200" kern="1200">
                        <a:solidFill>
                          <a:schemeClr val="dk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245059"/>
                  </a:ext>
                </a:extLst>
              </a:tr>
              <a:tr h="32039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dk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HCC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1x DTM / 1x DFM / 1x DPM / 1x OBM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1x DTM / 1x DFM / 1x DPM / 1x OBM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200" kern="1200">
                          <a:solidFill>
                            <a:schemeClr val="tx1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1x DTM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200" kern="1200" dirty="0">
                        <a:solidFill>
                          <a:schemeClr val="dk1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967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024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E3FA8-4053-3384-B89A-5DA32CF62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D06E08-F829-A131-F615-DE2F6C472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551" y="182528"/>
            <a:ext cx="10639055" cy="493164"/>
          </a:xfrm>
        </p:spPr>
        <p:txBody>
          <a:bodyPr/>
          <a:lstStyle/>
          <a:p>
            <a:r>
              <a:rPr lang="nl-NL" dirty="0"/>
              <a:t>Minimale bezetting 6H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D0AEFC7-B9CF-AB53-786D-74661EAD120C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515995" y="6307814"/>
            <a:ext cx="409556" cy="14265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800" b="1" i="0" u="none" strike="noStrike" kern="1200" cap="none" spc="0" normalizeH="0" baseline="0" noProof="0" smtClean="0">
                <a:ln>
                  <a:noFill/>
                </a:ln>
                <a:solidFill>
                  <a:srgbClr val="009FD9"/>
                </a:solidFill>
                <a:effectLst/>
                <a:uLnTx/>
                <a:uFillTx/>
                <a:latin typeface="Universal Sans Text" panose="02000000000000000000" pitchFamily="2" charset="0"/>
                <a:ea typeface="+mn-ea"/>
                <a:cs typeface="Segoe UI Light" panose="020B0502040204020203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sz="800" b="1" i="0" u="none" strike="noStrike" kern="1200" cap="none" spc="0" normalizeH="0" baseline="0" noProof="0">
              <a:ln>
                <a:noFill/>
              </a:ln>
              <a:solidFill>
                <a:srgbClr val="009FD9"/>
              </a:solidFill>
              <a:effectLst/>
              <a:uLnTx/>
              <a:uFillTx/>
              <a:latin typeface="Universal Sans Text" panose="02000000000000000000" pitchFamily="2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62FEF5F5-B575-FCB3-95CE-C9D8CC132FC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58459" y="-179720"/>
            <a:ext cx="204611" cy="1338190"/>
          </a:xfrm>
        </p:spPr>
        <p:txBody>
          <a:bodyPr/>
          <a:lstStyle/>
          <a:p>
            <a:r>
              <a:rPr lang="nl-NL"/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B50C022-0BC5-66F4-3387-3DFAC2552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47599"/>
              </p:ext>
            </p:extLst>
          </p:nvPr>
        </p:nvGraphicFramePr>
        <p:xfrm>
          <a:off x="458458" y="1396361"/>
          <a:ext cx="10866034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644">
                  <a:extLst>
                    <a:ext uri="{9D8B030D-6E8A-4147-A177-3AD203B41FA5}">
                      <a16:colId xmlns:a16="http://schemas.microsoft.com/office/drawing/2014/main" val="236656936"/>
                    </a:ext>
                  </a:extLst>
                </a:gridCol>
                <a:gridCol w="8688390">
                  <a:extLst>
                    <a:ext uri="{9D8B030D-6E8A-4147-A177-3AD203B41FA5}">
                      <a16:colId xmlns:a16="http://schemas.microsoft.com/office/drawing/2014/main" val="54829079"/>
                    </a:ext>
                  </a:extLst>
                </a:gridCol>
              </a:tblGrid>
              <a:tr h="263741"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 panose="02000000000000000000"/>
                        </a:rPr>
                        <a:t>Divisie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 panose="02000000000000000000"/>
                        </a:rPr>
                        <a:t>Functie en aantal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3167"/>
                  </a:ext>
                </a:extLst>
              </a:tr>
              <a:tr h="410629">
                <a:tc>
                  <a:txBody>
                    <a:bodyPr/>
                    <a:lstStyle/>
                    <a:p>
                      <a:r>
                        <a:rPr lang="nl-NL" sz="1200" err="1">
                          <a:latin typeface="Universal Sans Text" panose="02000000000000000000"/>
                        </a:rPr>
                        <a:t>Inflight</a:t>
                      </a:r>
                      <a:r>
                        <a:rPr lang="nl-NL" sz="1200">
                          <a:latin typeface="Universal Sans Text" panose="02000000000000000000"/>
                        </a:rPr>
                        <a:t>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/>
                        </a:rPr>
                        <a:t>Crew control  2 vroeg 2 laat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/>
                        </a:rPr>
                        <a:t>Crew Schedule control 1 vroeg, 1 laat, 1 nacht, 1 dag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674033"/>
                  </a:ext>
                </a:extLst>
              </a:tr>
              <a:tr h="985959"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 panose="02000000000000000000"/>
                        </a:rPr>
                        <a:t>Operations 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rgbClr val="FF0000"/>
                          </a:solidFill>
                          <a:latin typeface="Universal Sans Text" panose="02000000000000000000"/>
                        </a:rPr>
                        <a:t>   </a:t>
                      </a: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Voor vroege en late dienst is minimaal bezetting per dienst daarom van:</a:t>
                      </a: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285750" lvl="0" indent="-285750"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3x flight lead </a:t>
                      </a: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3x </a:t>
                      </a:r>
                      <a:r>
                        <a:rPr lang="nl-NL" sz="1200" b="0" i="0" u="none" strike="noStrike" noProof="0" err="1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ground</a:t>
                      </a: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 lead </a:t>
                      </a: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285750" lvl="0" indent="-285750"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2x customer lead</a:t>
                      </a: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Segoe UI Light"/>
                        </a:rPr>
                        <a:t> </a:t>
                      </a:r>
                      <a:endParaRPr lang="nl-NL" sz="1200" b="0" i="0" u="none" strike="noStrike" noProof="0">
                        <a:solidFill>
                          <a:schemeClr val="tx1"/>
                        </a:solidFill>
                        <a:latin typeface="Segoe UI Light"/>
                      </a:endParaRPr>
                    </a:p>
                    <a:p>
                      <a:pPr marL="285750" lvl="0" indent="-285750"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1x OMN</a:t>
                      </a: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285750" lvl="0" indent="-285750"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2x Customer &amp; Inventory Expert</a:t>
                      </a: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285750" lvl="0" indent="-285750"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2x OC Watch</a:t>
                      </a: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285750" lvl="0" indent="-285750"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endParaRPr lang="nl-NL" sz="1200" b="0" i="0" u="none" strike="noStrike" noProof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285750" lvl="0" indent="-285750"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Voor nacht dienst is minimale bezetting:</a:t>
                      </a: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285750" lvl="0" indent="-285750"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2x flight lead </a:t>
                      </a: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1x </a:t>
                      </a:r>
                      <a:r>
                        <a:rPr lang="nl-NL" sz="1200" b="0" i="0" u="none" strike="noStrike" noProof="0" err="1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ground</a:t>
                      </a: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 lead</a:t>
                      </a: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285750" lvl="0" indent="-285750"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1x customer lead</a:t>
                      </a:r>
                      <a:r>
                        <a:rPr lang="en-US" sz="1200" b="0" i="0" u="none" strike="noStrike" noProof="0">
                          <a:solidFill>
                            <a:schemeClr val="tx1"/>
                          </a:solidFill>
                          <a:latin typeface="Segoe UI Light"/>
                        </a:rPr>
                        <a:t> </a:t>
                      </a:r>
                      <a:endParaRPr lang="nl-NL" sz="1200" b="0" i="0" u="none" strike="noStrike" noProof="0">
                        <a:solidFill>
                          <a:schemeClr val="tx1"/>
                        </a:solidFill>
                        <a:latin typeface="Segoe UI Light"/>
                      </a:endParaRPr>
                    </a:p>
                    <a:p>
                      <a:pPr marL="285750" lvl="0" indent="-285750">
                        <a:buClr>
                          <a:srgbClr val="00304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i="0" u="none" strike="noStrike" noProof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2x Customer &amp; Inventory Expert</a:t>
                      </a:r>
                      <a:endParaRPr lang="nl-NL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19419"/>
                  </a:ext>
                </a:extLst>
              </a:tr>
              <a:tr h="739133"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 panose="02000000000000000000"/>
                        </a:rPr>
                        <a:t>Flight 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err="1">
                          <a:solidFill>
                            <a:srgbClr val="002060"/>
                          </a:solidFill>
                          <a:latin typeface="Universal Sans Text" panose="02000000000000000000"/>
                        </a:rPr>
                        <a:t>CrewCo</a:t>
                      </a:r>
                      <a:r>
                        <a:rPr lang="nl-NL" sz="1200">
                          <a:solidFill>
                            <a:srgbClr val="002060"/>
                          </a:solidFill>
                          <a:latin typeface="Universal Sans Text" panose="02000000000000000000"/>
                        </a:rPr>
                        <a:t> (min 2 per dienst, vroeg, laat)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Flight Dispatch (6 vroeg, 6 laat, 4 nacht)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Flow co (1 vroeg, 1 laat)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OMF (1 vroeg, 1 laat en 1 nacht)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Senior Dispatch (1 vroeg en 1 laat)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>
                          <a:solidFill>
                            <a:srgbClr val="002060"/>
                          </a:solidFill>
                          <a:latin typeface="Universal Sans Text" panose="02000000000000000000"/>
                        </a:rPr>
                        <a:t>LP (1 vroeg, 1 dag, 1 laat, 1 nacht)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080719"/>
                  </a:ext>
                </a:extLst>
              </a:tr>
            </a:tbl>
          </a:graphicData>
        </a:graphic>
      </p:graphicFrame>
      <p:sp>
        <p:nvSpPr>
          <p:cNvPr id="10" name="Tijdelijke aanduiding voor tekst 2">
            <a:extLst>
              <a:ext uri="{FF2B5EF4-FFF2-40B4-BE49-F238E27FC236}">
                <a16:creationId xmlns:a16="http://schemas.microsoft.com/office/drawing/2014/main" id="{79AF0F1A-B29C-3656-9C41-6112BF82A400}"/>
              </a:ext>
            </a:extLst>
          </p:cNvPr>
          <p:cNvSpPr txBox="1">
            <a:spLocks/>
          </p:cNvSpPr>
          <p:nvPr/>
        </p:nvSpPr>
        <p:spPr>
          <a:xfrm>
            <a:off x="893066" y="789055"/>
            <a:ext cx="10639425" cy="3694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sz="2000" b="0" i="0" kern="1200" spc="0">
                <a:solidFill>
                  <a:schemeClr val="tx2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tabLst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3233738" algn="l"/>
              </a:tabLst>
              <a:defRPr sz="1800" b="1" i="0" kern="1200" spc="0">
                <a:solidFill>
                  <a:schemeClr val="tx2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800" b="1" i="0" kern="1200" cap="none" spc="0" baseline="0">
                <a:solidFill>
                  <a:schemeClr val="tx1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rabicPeriod"/>
              <a:tabLst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lphaLcPeriod"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400" b="0" i="1" kern="1200" spc="0">
                <a:solidFill>
                  <a:schemeClr val="accent5"/>
                </a:solidFill>
                <a:latin typeface="Universal Sans Text" panose="02000000000000000000" pitchFamily="2" charset="0"/>
                <a:ea typeface="+mn-ea"/>
                <a:cs typeface="Segoe UI" panose="020B0502040204020203" pitchFamily="34" charset="0"/>
              </a:defRPr>
            </a:lvl9pPr>
          </a:lstStyle>
          <a:p>
            <a:r>
              <a:rPr lang="nl-NL"/>
              <a:t>Welke kritische functies moeten omwille van veiligheid beschikbaar blijven?</a:t>
            </a:r>
          </a:p>
          <a:p>
            <a:pPr>
              <a:spcBef>
                <a:spcPts val="0"/>
              </a:spcBef>
            </a:pPr>
            <a:r>
              <a:rPr lang="nl-NL" b="1"/>
              <a:t>Overige divisies</a:t>
            </a:r>
          </a:p>
        </p:txBody>
      </p:sp>
    </p:spTree>
    <p:extLst>
      <p:ext uri="{BB962C8B-B14F-4D97-AF65-F5344CB8AC3E}">
        <p14:creationId xmlns:p14="http://schemas.microsoft.com/office/powerpoint/2010/main" val="368659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99FC7-0F15-5469-8487-33B93E6E5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190B31-49C7-B78D-035A-91C35A721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551" y="182528"/>
            <a:ext cx="10639055" cy="493164"/>
          </a:xfrm>
        </p:spPr>
        <p:txBody>
          <a:bodyPr/>
          <a:lstStyle/>
          <a:p>
            <a:r>
              <a:rPr lang="nl-NL" dirty="0"/>
              <a:t>Minimale bezetting 6H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8F34A8C-8B31-82A8-737E-DB691BD43A5E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515995" y="6307814"/>
            <a:ext cx="409556" cy="14265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800" b="1" i="0" u="none" strike="noStrike" kern="1200" cap="none" spc="0" normalizeH="0" baseline="0" noProof="0" smtClean="0">
                <a:ln>
                  <a:noFill/>
                </a:ln>
                <a:solidFill>
                  <a:srgbClr val="009FD9"/>
                </a:solidFill>
                <a:effectLst/>
                <a:uLnTx/>
                <a:uFillTx/>
                <a:latin typeface="Universal Sans Text" panose="02000000000000000000" pitchFamily="2" charset="0"/>
                <a:ea typeface="+mn-ea"/>
                <a:cs typeface="Segoe UI Light" panose="020B0502040204020203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sz="800" b="1" i="0" u="none" strike="noStrike" kern="1200" cap="none" spc="0" normalizeH="0" baseline="0" noProof="0">
              <a:ln>
                <a:noFill/>
              </a:ln>
              <a:solidFill>
                <a:srgbClr val="009FD9"/>
              </a:solidFill>
              <a:effectLst/>
              <a:uLnTx/>
              <a:uFillTx/>
              <a:latin typeface="Universal Sans Text" panose="02000000000000000000" pitchFamily="2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FED7789E-1767-A5CE-0B11-D30B34BDA38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58459" y="-179720"/>
            <a:ext cx="204611" cy="1338190"/>
          </a:xfrm>
        </p:spPr>
        <p:txBody>
          <a:bodyPr/>
          <a:lstStyle/>
          <a:p>
            <a:r>
              <a:rPr lang="nl-NL"/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0670293-0C67-D206-97BF-5332DFB60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581230"/>
              </p:ext>
            </p:extLst>
          </p:nvPr>
        </p:nvGraphicFramePr>
        <p:xfrm>
          <a:off x="458458" y="1396361"/>
          <a:ext cx="10866034" cy="3317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644">
                  <a:extLst>
                    <a:ext uri="{9D8B030D-6E8A-4147-A177-3AD203B41FA5}">
                      <a16:colId xmlns:a16="http://schemas.microsoft.com/office/drawing/2014/main" val="236656936"/>
                    </a:ext>
                  </a:extLst>
                </a:gridCol>
                <a:gridCol w="8688390">
                  <a:extLst>
                    <a:ext uri="{9D8B030D-6E8A-4147-A177-3AD203B41FA5}">
                      <a16:colId xmlns:a16="http://schemas.microsoft.com/office/drawing/2014/main" val="54829079"/>
                    </a:ext>
                  </a:extLst>
                </a:gridCol>
              </a:tblGrid>
              <a:tr h="263741"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 panose="02000000000000000000"/>
                        </a:rPr>
                        <a:t>Divisie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 panose="02000000000000000000"/>
                        </a:rPr>
                        <a:t>Functie en aantal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3167"/>
                  </a:ext>
                </a:extLst>
              </a:tr>
              <a:tr h="486855"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 panose="02000000000000000000"/>
                        </a:rPr>
                        <a:t>KLC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200">
                          <a:solidFill>
                            <a:schemeClr val="accent6"/>
                          </a:solidFill>
                          <a:latin typeface="Universal Sans Text" panose="02000000000000000000"/>
                        </a:rPr>
                        <a:t>KLC Crew Control 2 vroeg / 2 laat</a:t>
                      </a:r>
                      <a:r>
                        <a:rPr lang="nl-NL" sz="1200" kern="1200">
                          <a:solidFill>
                            <a:schemeClr val="accent6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; </a:t>
                      </a:r>
                      <a:r>
                        <a:rPr lang="nl-NL" sz="1200" kern="1200" noProof="0">
                          <a:solidFill>
                            <a:schemeClr val="accent6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waarvan minimaal 1x Specialist </a:t>
                      </a:r>
                      <a:r>
                        <a:rPr lang="nl-NL" sz="1200" kern="1200">
                          <a:solidFill>
                            <a:schemeClr val="accent6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en 1 x Crew Control  nacht </a:t>
                      </a:r>
                      <a:endParaRPr lang="en-US" sz="1200" kern="1200">
                        <a:solidFill>
                          <a:schemeClr val="accent6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200" kern="1200">
                          <a:solidFill>
                            <a:schemeClr val="accent6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KLC Passenger Services: 1 Support </a:t>
                      </a:r>
                      <a:r>
                        <a:rPr lang="nl-NL" sz="1200" kern="1200" err="1">
                          <a:solidFill>
                            <a:schemeClr val="accent6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Officer</a:t>
                      </a:r>
                      <a:r>
                        <a:rPr lang="nl-NL" sz="1200" kern="1200">
                          <a:solidFill>
                            <a:schemeClr val="accent6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 / 2 </a:t>
                      </a:r>
                      <a:r>
                        <a:rPr lang="nl-NL" sz="1200" kern="1200" err="1">
                          <a:solidFill>
                            <a:schemeClr val="accent6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Agents</a:t>
                      </a:r>
                      <a:r>
                        <a:rPr lang="nl-NL" sz="1200" kern="1200">
                          <a:solidFill>
                            <a:schemeClr val="accent6"/>
                          </a:solidFill>
                          <a:latin typeface="Universal Sans Text" panose="02000000000000000000"/>
                          <a:ea typeface="+mn-ea"/>
                          <a:cs typeface="+mn-cs"/>
                        </a:rPr>
                        <a:t> per dienst</a:t>
                      </a:r>
                      <a:endParaRPr lang="en-US" sz="1200" kern="1200">
                        <a:solidFill>
                          <a:schemeClr val="accent6"/>
                        </a:solidFill>
                        <a:latin typeface="Universal Sans Text" panose="0200000000000000000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200">
                          <a:solidFill>
                            <a:schemeClr val="accent6"/>
                          </a:solidFill>
                          <a:latin typeface="Universal Sans Text" panose="02000000000000000000"/>
                        </a:rPr>
                        <a:t>KLC E&amp;M </a:t>
                      </a:r>
                      <a:r>
                        <a:rPr lang="nl-NL" sz="1200" err="1">
                          <a:solidFill>
                            <a:schemeClr val="accent6"/>
                          </a:solidFill>
                          <a:latin typeface="Universal Sans Text" panose="02000000000000000000"/>
                        </a:rPr>
                        <a:t>Duty</a:t>
                      </a:r>
                      <a:r>
                        <a:rPr lang="nl-NL" sz="1200">
                          <a:solidFill>
                            <a:schemeClr val="accent6"/>
                          </a:solidFill>
                          <a:latin typeface="Universal Sans Text" panose="02000000000000000000"/>
                        </a:rPr>
                        <a:t> Maintenance Control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200">
                          <a:solidFill>
                            <a:schemeClr val="accent6"/>
                          </a:solidFill>
                          <a:latin typeface="Universal Sans Text" panose="02000000000000000000"/>
                        </a:rPr>
                        <a:t>(capaciteit is 1x machine instappen per 40 minuten)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086208"/>
                  </a:ext>
                </a:extLst>
              </a:tr>
              <a:tr h="299516">
                <a:tc>
                  <a:txBody>
                    <a:bodyPr/>
                    <a:lstStyle/>
                    <a:p>
                      <a:r>
                        <a:rPr lang="nl-NL" sz="1200" err="1">
                          <a:latin typeface="Universal Sans Text" panose="02000000000000000000"/>
                        </a:rPr>
                        <a:t>Fleet</a:t>
                      </a:r>
                      <a:r>
                        <a:rPr lang="nl-NL" sz="1200">
                          <a:latin typeface="Universal Sans Text" panose="02000000000000000000"/>
                        </a:rPr>
                        <a:t>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200" kern="1200">
                          <a:solidFill>
                            <a:schemeClr val="tx1"/>
                          </a:solidFill>
                          <a:effectLst/>
                          <a:latin typeface="Universal Sans Text" panose="02000000000000000000"/>
                          <a:ea typeface="+mn-ea"/>
                          <a:cs typeface="+mn-cs"/>
                        </a:rPr>
                        <a:t>1x FPPM </a:t>
                      </a:r>
                      <a:endParaRPr lang="nl-NL" sz="120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933616"/>
                  </a:ext>
                </a:extLst>
              </a:tr>
              <a:tr h="29951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l-NL" sz="1200" dirty="0">
                          <a:latin typeface="Universal Sans Text" panose="02000000000000000000"/>
                        </a:rPr>
                        <a:t>Cargo</a:t>
                      </a:r>
                    </a:p>
                    <a:p>
                      <a:pPr lvl="0">
                        <a:buNone/>
                      </a:pPr>
                      <a:endParaRPr lang="nl-NL" sz="1200" dirty="0">
                        <a:latin typeface="Universal Sans Text" panose="02000000000000000000"/>
                      </a:endParaRPr>
                    </a:p>
                    <a:p>
                      <a:pPr lvl="0">
                        <a:buNone/>
                      </a:pPr>
                      <a:r>
                        <a:rPr lang="nl-NL" sz="1200" i="1" dirty="0">
                          <a:latin typeface="Universal Sans Text"/>
                        </a:rPr>
                        <a:t>Minimale bezetting hetzelfde voor 2u &amp; 4u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nl-NL" sz="1200" b="0" i="0" u="none" strike="noStrike" baseline="0" noProof="0" dirty="0">
                          <a:solidFill>
                            <a:schemeClr val="tx1"/>
                          </a:solidFill>
                          <a:latin typeface="Universal Sans Text"/>
                        </a:rPr>
                        <a:t>1x DCM 24/7 (Unit Leider/BHV)</a:t>
                      </a:r>
                      <a:endParaRPr lang="en-US" sz="1200" dirty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nl-NL" sz="1200" b="0" i="0" u="none" strike="noStrike" baseline="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1x security bij poort 24/7 (uitbesteed via SPL/AV)</a:t>
                      </a:r>
                      <a:endParaRPr lang="en-US" sz="1200" dirty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nl-NL" sz="1200" b="0" i="0" u="none" strike="noStrike" baseline="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Dierenhotel/Live: 1x TM 24/7, 1x TC 06:00-22:00 (BHV), 1x Coördinator Support 06:00-22:00</a:t>
                      </a:r>
                      <a:endParaRPr lang="nl-NL" sz="1200" dirty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nl-NL" sz="1200" b="0" i="0" u="none" strike="noStrike" baseline="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Kluis/Secure: 1x TM 24/7, 1x TC 24/7 (BHV), 1x TC/SL EPS (BHV) 06:00-23:00</a:t>
                      </a:r>
                      <a:endParaRPr lang="nl-NL" sz="1200" dirty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nl-NL" sz="1200" b="0" i="0" u="none" strike="noStrike" baseline="0" noProof="0" dirty="0" err="1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Impex</a:t>
                      </a:r>
                      <a:r>
                        <a:rPr lang="nl-NL" sz="1200" b="0" i="0" u="none" strike="noStrike" baseline="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: 1x TC 24/7, 2x TM waarvan 1x 24/7 en 1x 06:00-22:00</a:t>
                      </a:r>
                      <a:endParaRPr lang="nl-NL" sz="1200" dirty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nl-NL" sz="1200" b="0" i="0" u="none" strike="noStrike" baseline="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B&amp;B: 1x SL 24/7, 1x TC 24/7, 2x TM 24/7</a:t>
                      </a:r>
                      <a:endParaRPr lang="nl-NL" sz="1200" dirty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nl-NL" sz="1200" b="0" i="0" u="none" strike="noStrike" baseline="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1x DGCC 06:00-22:00 (plus 24/7 ‘pieperdienst’)</a:t>
                      </a:r>
                      <a:endParaRPr lang="en-US" sz="1200" dirty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nl-NL" sz="1200" b="0" i="0" u="none" strike="noStrike" baseline="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Transport: 2x TM 24/7 (3 skills), 1x TC 24/7, 1x FCC 24/7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nl-NL" sz="1200" b="0" i="0" u="none" strike="noStrike" baseline="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Support: 2x CSS 24/7, 2x C&amp;D ‘kabelgat’ TM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nl-NL" sz="1200" b="0" i="0" u="none" strike="noStrike" baseline="0" noProof="0" dirty="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Documentatie: 1x TC 24/7, 1x TM (TDH) 24/7</a:t>
                      </a:r>
                      <a:endParaRPr lang="nl-NL" sz="1200" dirty="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236237"/>
                  </a:ext>
                </a:extLst>
              </a:tr>
            </a:tbl>
          </a:graphicData>
        </a:graphic>
      </p:graphicFrame>
      <p:sp>
        <p:nvSpPr>
          <p:cNvPr id="10" name="Tijdelijke aanduiding voor tekst 2">
            <a:extLst>
              <a:ext uri="{FF2B5EF4-FFF2-40B4-BE49-F238E27FC236}">
                <a16:creationId xmlns:a16="http://schemas.microsoft.com/office/drawing/2014/main" id="{D3320ABD-5E79-907C-67DC-3A798D14992C}"/>
              </a:ext>
            </a:extLst>
          </p:cNvPr>
          <p:cNvSpPr txBox="1">
            <a:spLocks/>
          </p:cNvSpPr>
          <p:nvPr/>
        </p:nvSpPr>
        <p:spPr>
          <a:xfrm>
            <a:off x="893066" y="789055"/>
            <a:ext cx="10639425" cy="3694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sz="2000" b="0" i="0" kern="1200" spc="0">
                <a:solidFill>
                  <a:schemeClr val="tx2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tabLst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3233738" algn="l"/>
              </a:tabLst>
              <a:defRPr sz="1800" b="1" i="0" kern="1200" spc="0">
                <a:solidFill>
                  <a:schemeClr val="tx2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800" b="1" i="0" kern="1200" cap="none" spc="0" baseline="0">
                <a:solidFill>
                  <a:schemeClr val="tx1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rabicPeriod"/>
              <a:tabLst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lphaLcPeriod"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400" b="0" i="1" kern="1200" spc="0">
                <a:solidFill>
                  <a:schemeClr val="accent5"/>
                </a:solidFill>
                <a:latin typeface="Universal Sans Text" panose="02000000000000000000" pitchFamily="2" charset="0"/>
                <a:ea typeface="+mn-ea"/>
                <a:cs typeface="Segoe UI" panose="020B0502040204020203" pitchFamily="34" charset="0"/>
              </a:defRPr>
            </a:lvl9pPr>
          </a:lstStyle>
          <a:p>
            <a:r>
              <a:rPr lang="nl-NL"/>
              <a:t>Welke kritische functies moeten omwille van veiligheid beschikbaar blijven?</a:t>
            </a:r>
          </a:p>
          <a:p>
            <a:pPr>
              <a:spcBef>
                <a:spcPts val="0"/>
              </a:spcBef>
            </a:pPr>
            <a:r>
              <a:rPr lang="nl-NL" b="1"/>
              <a:t>Overige divisies</a:t>
            </a:r>
          </a:p>
        </p:txBody>
      </p:sp>
    </p:spTree>
    <p:extLst>
      <p:ext uri="{BB962C8B-B14F-4D97-AF65-F5344CB8AC3E}">
        <p14:creationId xmlns:p14="http://schemas.microsoft.com/office/powerpoint/2010/main" val="378084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99FC7-0F15-5469-8487-33B93E6E5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190B31-49C7-B78D-035A-91C35A721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551" y="182528"/>
            <a:ext cx="10639055" cy="493164"/>
          </a:xfrm>
        </p:spPr>
        <p:txBody>
          <a:bodyPr/>
          <a:lstStyle/>
          <a:p>
            <a:r>
              <a:rPr lang="nl-NL" dirty="0"/>
              <a:t>Minimale bezetting 6H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8F34A8C-8B31-82A8-737E-DB691BD43A5E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515995" y="6307814"/>
            <a:ext cx="409556" cy="14265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800" b="1" i="0" u="none" strike="noStrike" kern="1200" cap="none" spc="0" normalizeH="0" baseline="0" noProof="0" smtClean="0">
                <a:ln>
                  <a:noFill/>
                </a:ln>
                <a:solidFill>
                  <a:srgbClr val="009FD9"/>
                </a:solidFill>
                <a:effectLst/>
                <a:uLnTx/>
                <a:uFillTx/>
                <a:latin typeface="Universal Sans Text" panose="02000000000000000000" pitchFamily="2" charset="0"/>
                <a:ea typeface="+mn-ea"/>
                <a:cs typeface="Segoe UI Light" panose="020B0502040204020203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l-NL" sz="800" b="1" i="0" u="none" strike="noStrike" kern="1200" cap="none" spc="0" normalizeH="0" baseline="0" noProof="0">
              <a:ln>
                <a:noFill/>
              </a:ln>
              <a:solidFill>
                <a:srgbClr val="009FD9"/>
              </a:solidFill>
              <a:effectLst/>
              <a:uLnTx/>
              <a:uFillTx/>
              <a:latin typeface="Universal Sans Text" panose="02000000000000000000" pitchFamily="2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FED7789E-1767-A5CE-0B11-D30B34BDA38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58459" y="-179720"/>
            <a:ext cx="204611" cy="1338190"/>
          </a:xfrm>
        </p:spPr>
        <p:txBody>
          <a:bodyPr/>
          <a:lstStyle/>
          <a:p>
            <a:r>
              <a:rPr lang="nl-NL"/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0670293-0C67-D206-97BF-5332DFB60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735138"/>
              </p:ext>
            </p:extLst>
          </p:nvPr>
        </p:nvGraphicFramePr>
        <p:xfrm>
          <a:off x="458458" y="1396361"/>
          <a:ext cx="10866034" cy="2560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644">
                  <a:extLst>
                    <a:ext uri="{9D8B030D-6E8A-4147-A177-3AD203B41FA5}">
                      <a16:colId xmlns:a16="http://schemas.microsoft.com/office/drawing/2014/main" val="236656936"/>
                    </a:ext>
                  </a:extLst>
                </a:gridCol>
                <a:gridCol w="8688390">
                  <a:extLst>
                    <a:ext uri="{9D8B030D-6E8A-4147-A177-3AD203B41FA5}">
                      <a16:colId xmlns:a16="http://schemas.microsoft.com/office/drawing/2014/main" val="54829079"/>
                    </a:ext>
                  </a:extLst>
                </a:gridCol>
              </a:tblGrid>
              <a:tr h="773205"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 panose="02000000000000000000"/>
                        </a:rPr>
                        <a:t>Divisie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 panose="02000000000000000000"/>
                        </a:rPr>
                        <a:t>Functie en aantal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3167"/>
                  </a:ext>
                </a:extLst>
              </a:tr>
              <a:tr h="486855"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/>
                        </a:rPr>
                        <a:t>SPL/AV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HUB: 2 </a:t>
                      </a:r>
                      <a:r>
                        <a:rPr lang="nl-NL" sz="1200" err="1">
                          <a:solidFill>
                            <a:schemeClr val="tx1"/>
                          </a:solidFill>
                          <a:latin typeface="Universal Sans Text"/>
                        </a:rPr>
                        <a:t>officers</a:t>
                      </a:r>
                      <a:endParaRPr lang="nl-NL" sz="1200">
                        <a:solidFill>
                          <a:schemeClr val="tx1"/>
                        </a:solidFill>
                        <a:latin typeface="Universal Sans Text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/>
                        </a:rPr>
                        <a:t>SCC: 2 </a:t>
                      </a:r>
                      <a:r>
                        <a:rPr lang="nl-NL" sz="1200" err="1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officers</a:t>
                      </a:r>
                      <a:endParaRPr lang="nl-NL" sz="1200">
                        <a:solidFill>
                          <a:schemeClr val="tx1"/>
                        </a:solidFill>
                        <a:latin typeface="Universal Sans Text" panose="0200000000000000000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nl-NL" sz="1200" err="1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Intell</a:t>
                      </a: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: 1 </a:t>
                      </a:r>
                      <a:r>
                        <a:rPr lang="nl-NL" sz="1200" err="1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analyst</a:t>
                      </a: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 (</a:t>
                      </a:r>
                      <a:r>
                        <a:rPr lang="nl-NL" sz="1200" err="1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produktie</a:t>
                      </a: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) en 2 managers</a:t>
                      </a:r>
                    </a:p>
                    <a:p>
                      <a:pPr marL="0" lvl="0" indent="0">
                        <a:buNone/>
                      </a:pP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Security </a:t>
                      </a:r>
                      <a:r>
                        <a:rPr lang="nl-NL" sz="1200" err="1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int.stations</a:t>
                      </a: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: 1 analist en 1 </a:t>
                      </a:r>
                      <a:r>
                        <a:rPr lang="nl-NL" sz="1200" err="1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officer</a:t>
                      </a:r>
                      <a:r>
                        <a:rPr lang="nl-NL" sz="1200">
                          <a:solidFill>
                            <a:schemeClr val="tx1"/>
                          </a:solidFill>
                          <a:latin typeface="Universal Sans Text" panose="02000000000000000000"/>
                        </a:rPr>
                        <a:t>.</a:t>
                      </a:r>
                    </a:p>
                    <a:p>
                      <a:pPr marL="0" indent="0">
                        <a:buNone/>
                      </a:pPr>
                      <a:endParaRPr lang="nl-NL" sz="1200">
                        <a:solidFill>
                          <a:srgbClr val="FF0000"/>
                        </a:solidFill>
                        <a:latin typeface="Universal Sans Text" panose="0200000000000000000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nl-NL" sz="1200">
                        <a:solidFill>
                          <a:srgbClr val="FF0000"/>
                        </a:solidFill>
                        <a:latin typeface="Universal Sans Text" panose="0200000000000000000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086208"/>
                  </a:ext>
                </a:extLst>
              </a:tr>
              <a:tr h="299516">
                <a:tc>
                  <a:txBody>
                    <a:bodyPr/>
                    <a:lstStyle/>
                    <a:p>
                      <a:endParaRPr lang="nl-NL" sz="1200">
                        <a:latin typeface="Universal Sans Text" panose="0200000000000000000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nl-NL" sz="1100" b="0" i="0" u="none" strike="noStrike" kern="1200" noProof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933616"/>
                  </a:ext>
                </a:extLst>
              </a:tr>
              <a:tr h="29951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l-NL" sz="1200">
                        <a:latin typeface="Universal Sans Text" panose="0200000000000000000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,Sans-Serif"/>
                        <a:buChar char="•"/>
                      </a:pPr>
                      <a:endParaRPr lang="nl-NL" sz="1200" b="0" i="0" u="none" strike="noStrike" kern="1200" noProof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9841021"/>
                  </a:ext>
                </a:extLst>
              </a:tr>
            </a:tbl>
          </a:graphicData>
        </a:graphic>
      </p:graphicFrame>
      <p:sp>
        <p:nvSpPr>
          <p:cNvPr id="10" name="Tijdelijke aanduiding voor tekst 2">
            <a:extLst>
              <a:ext uri="{FF2B5EF4-FFF2-40B4-BE49-F238E27FC236}">
                <a16:creationId xmlns:a16="http://schemas.microsoft.com/office/drawing/2014/main" id="{D3320ABD-5E79-907C-67DC-3A798D14992C}"/>
              </a:ext>
            </a:extLst>
          </p:cNvPr>
          <p:cNvSpPr txBox="1">
            <a:spLocks/>
          </p:cNvSpPr>
          <p:nvPr/>
        </p:nvSpPr>
        <p:spPr>
          <a:xfrm>
            <a:off x="893066" y="789055"/>
            <a:ext cx="10639425" cy="3694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sz="2000" b="0" i="0" kern="1200" spc="0">
                <a:solidFill>
                  <a:schemeClr val="tx2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tabLst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3233738" algn="l"/>
              </a:tabLst>
              <a:defRPr sz="1800" b="1" i="0" kern="1200" spc="0">
                <a:solidFill>
                  <a:schemeClr val="tx2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800" b="1" i="0" kern="1200" cap="none" spc="0" baseline="0">
                <a:solidFill>
                  <a:schemeClr val="tx1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rabicPeriod"/>
              <a:tabLst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lphaLcPeriod"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400" b="0" i="1" kern="1200" spc="0">
                <a:solidFill>
                  <a:schemeClr val="accent5"/>
                </a:solidFill>
                <a:latin typeface="Universal Sans Text" panose="02000000000000000000" pitchFamily="2" charset="0"/>
                <a:ea typeface="+mn-ea"/>
                <a:cs typeface="Segoe UI" panose="020B0502040204020203" pitchFamily="34" charset="0"/>
              </a:defRPr>
            </a:lvl9pPr>
          </a:lstStyle>
          <a:p>
            <a:r>
              <a:rPr lang="nl-NL"/>
              <a:t>Welke kritische functies moeten omwille van veiligheid beschikbaar blijven?</a:t>
            </a:r>
          </a:p>
          <a:p>
            <a:pPr>
              <a:spcBef>
                <a:spcPts val="0"/>
              </a:spcBef>
            </a:pPr>
            <a:r>
              <a:rPr lang="nl-NL" b="1"/>
              <a:t>Overige divisies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1728D9-0CC4-0E2C-738F-A95668BB8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6956" y="8030460"/>
            <a:ext cx="2809876" cy="54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54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311C3-9EE8-704F-3AB1-75ED8C56A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D137B7-13F4-C66F-0FAA-B06EFDCE9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551" y="182528"/>
            <a:ext cx="10639055" cy="493164"/>
          </a:xfrm>
        </p:spPr>
        <p:txBody>
          <a:bodyPr/>
          <a:lstStyle/>
          <a:p>
            <a:r>
              <a:rPr lang="nl-NL" dirty="0"/>
              <a:t>Minimale bezetting 6H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9E9E5FD-4D13-41F7-1F26-036F9E1DA2AE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515995" y="6307814"/>
            <a:ext cx="409556" cy="14265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843DB9-9987-4157-AB9C-CEA8D7D910BB}" type="slidenum">
              <a:rPr kumimoji="0" lang="nl-NL" sz="800" b="1" i="0" u="none" strike="noStrike" kern="1200" cap="none" spc="0" normalizeH="0" baseline="0" noProof="0" smtClean="0">
                <a:ln>
                  <a:noFill/>
                </a:ln>
                <a:solidFill>
                  <a:srgbClr val="009FD9"/>
                </a:solidFill>
                <a:effectLst/>
                <a:uLnTx/>
                <a:uFillTx/>
                <a:latin typeface="Universal Sans Text" panose="02000000000000000000" pitchFamily="2" charset="0"/>
                <a:ea typeface="+mn-ea"/>
                <a:cs typeface="Segoe UI Light" panose="020B0502040204020203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nl-NL" sz="800" b="1" i="0" u="none" strike="noStrike" kern="1200" cap="none" spc="0" normalizeH="0" baseline="0" noProof="0">
              <a:ln>
                <a:noFill/>
              </a:ln>
              <a:solidFill>
                <a:srgbClr val="009FD9"/>
              </a:solidFill>
              <a:effectLst/>
              <a:uLnTx/>
              <a:uFillTx/>
              <a:latin typeface="Universal Sans Text" panose="02000000000000000000" pitchFamily="2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A52844DB-6CD2-2CD5-BBC5-9BF693617AC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58459" y="-179720"/>
            <a:ext cx="204611" cy="1338190"/>
          </a:xfrm>
        </p:spPr>
        <p:txBody>
          <a:bodyPr/>
          <a:lstStyle/>
          <a:p>
            <a:r>
              <a:rPr lang="nl-NL"/>
              <a:t> </a:t>
            </a:r>
          </a:p>
        </p:txBody>
      </p:sp>
      <p:sp>
        <p:nvSpPr>
          <p:cNvPr id="10" name="Tijdelijke aanduiding voor tekst 2">
            <a:extLst>
              <a:ext uri="{FF2B5EF4-FFF2-40B4-BE49-F238E27FC236}">
                <a16:creationId xmlns:a16="http://schemas.microsoft.com/office/drawing/2014/main" id="{AD08A66F-BB10-35DE-224A-F813C9748C1E}"/>
              </a:ext>
            </a:extLst>
          </p:cNvPr>
          <p:cNvSpPr txBox="1">
            <a:spLocks/>
          </p:cNvSpPr>
          <p:nvPr/>
        </p:nvSpPr>
        <p:spPr>
          <a:xfrm>
            <a:off x="893066" y="789055"/>
            <a:ext cx="10639425" cy="3694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sz="2000" b="0" i="0" kern="1200" spc="0">
                <a:solidFill>
                  <a:schemeClr val="tx2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tabLst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2pPr>
            <a:lvl3pPr marL="531813" indent="-17145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3233738" algn="l"/>
              </a:tabLst>
              <a:defRPr sz="1800" b="1" i="0" kern="1200" spc="0">
                <a:solidFill>
                  <a:schemeClr val="tx2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800" b="1" i="0" kern="1200" cap="none" spc="0" baseline="0">
                <a:solidFill>
                  <a:schemeClr val="tx1"/>
                </a:solidFill>
                <a:latin typeface="Universal Sans Text Medium" panose="02000000000000000000" pitchFamily="2" charset="0"/>
                <a:ea typeface="+mn-ea"/>
                <a:cs typeface="+mn-cs"/>
              </a:defRPr>
            </a:lvl6pPr>
            <a:lvl7pPr marL="268288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rabicPeriod"/>
              <a:tabLst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7pPr>
            <a:lvl8pPr marL="536575" indent="-268288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 typeface="+mj-lt"/>
              <a:buAutoNum type="alphaLcPeriod"/>
              <a:defRPr sz="1600" b="0" i="0" kern="1200" spc="0">
                <a:solidFill>
                  <a:schemeClr val="tx1"/>
                </a:solidFill>
                <a:latin typeface="Universal Sans Text" panose="02000000000000000000" pitchFamily="2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400" b="0" i="1" kern="1200" spc="0">
                <a:solidFill>
                  <a:schemeClr val="accent5"/>
                </a:solidFill>
                <a:latin typeface="Universal Sans Text" panose="02000000000000000000" pitchFamily="2" charset="0"/>
                <a:ea typeface="+mn-ea"/>
                <a:cs typeface="Segoe UI" panose="020B0502040204020203" pitchFamily="34" charset="0"/>
              </a:defRPr>
            </a:lvl9pPr>
          </a:lstStyle>
          <a:p>
            <a:r>
              <a:rPr lang="nl-NL" dirty="0"/>
              <a:t>Welke kritische functies moeten omwille van veiligheid beschikbaar blijven?</a:t>
            </a:r>
          </a:p>
          <a:p>
            <a:pPr>
              <a:spcBef>
                <a:spcPts val="0"/>
              </a:spcBef>
            </a:pPr>
            <a:r>
              <a:rPr lang="nl-NL" b="1" dirty="0"/>
              <a:t>Overige divisies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0345264-EBB7-6D03-BDFE-99ED58202E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678594"/>
              </p:ext>
            </p:extLst>
          </p:nvPr>
        </p:nvGraphicFramePr>
        <p:xfrm>
          <a:off x="515938" y="1948543"/>
          <a:ext cx="10866034" cy="1299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644">
                  <a:extLst>
                    <a:ext uri="{9D8B030D-6E8A-4147-A177-3AD203B41FA5}">
                      <a16:colId xmlns:a16="http://schemas.microsoft.com/office/drawing/2014/main" val="180712322"/>
                    </a:ext>
                  </a:extLst>
                </a:gridCol>
                <a:gridCol w="8688390">
                  <a:extLst>
                    <a:ext uri="{9D8B030D-6E8A-4147-A177-3AD203B41FA5}">
                      <a16:colId xmlns:a16="http://schemas.microsoft.com/office/drawing/2014/main" val="1003935684"/>
                    </a:ext>
                  </a:extLst>
                </a:gridCol>
              </a:tblGrid>
              <a:tr h="812212"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 panose="02000000000000000000"/>
                        </a:rPr>
                        <a:t>Divisie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 panose="02000000000000000000"/>
                        </a:rPr>
                        <a:t>Functie en aantal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031729"/>
                  </a:ext>
                </a:extLst>
              </a:tr>
              <a:tr h="486855">
                <a:tc>
                  <a:txBody>
                    <a:bodyPr/>
                    <a:lstStyle/>
                    <a:p>
                      <a:r>
                        <a:rPr lang="nl-NL" sz="1200">
                          <a:latin typeface="Universal Sans Text"/>
                        </a:rPr>
                        <a:t>E&amp;M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nl-NL" sz="1200" dirty="0">
                        <a:solidFill>
                          <a:srgbClr val="FF0000"/>
                        </a:solidFill>
                        <a:latin typeface="Universal Sans Text" panose="0200000000000000000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03867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1E0E2E5-0D74-0C7D-7A47-B9EB660B8B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452430"/>
              </p:ext>
            </p:extLst>
          </p:nvPr>
        </p:nvGraphicFramePr>
        <p:xfrm>
          <a:off x="515937" y="3193387"/>
          <a:ext cx="10866033" cy="30114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3492">
                  <a:extLst>
                    <a:ext uri="{9D8B030D-6E8A-4147-A177-3AD203B41FA5}">
                      <a16:colId xmlns:a16="http://schemas.microsoft.com/office/drawing/2014/main" val="3487872962"/>
                    </a:ext>
                  </a:extLst>
                </a:gridCol>
                <a:gridCol w="1143793">
                  <a:extLst>
                    <a:ext uri="{9D8B030D-6E8A-4147-A177-3AD203B41FA5}">
                      <a16:colId xmlns:a16="http://schemas.microsoft.com/office/drawing/2014/main" val="2490990335"/>
                    </a:ext>
                  </a:extLst>
                </a:gridCol>
                <a:gridCol w="2101387">
                  <a:extLst>
                    <a:ext uri="{9D8B030D-6E8A-4147-A177-3AD203B41FA5}">
                      <a16:colId xmlns:a16="http://schemas.microsoft.com/office/drawing/2014/main" val="1944877763"/>
                    </a:ext>
                  </a:extLst>
                </a:gridCol>
                <a:gridCol w="1143793">
                  <a:extLst>
                    <a:ext uri="{9D8B030D-6E8A-4147-A177-3AD203B41FA5}">
                      <a16:colId xmlns:a16="http://schemas.microsoft.com/office/drawing/2014/main" val="506681042"/>
                    </a:ext>
                  </a:extLst>
                </a:gridCol>
                <a:gridCol w="1143793">
                  <a:extLst>
                    <a:ext uri="{9D8B030D-6E8A-4147-A177-3AD203B41FA5}">
                      <a16:colId xmlns:a16="http://schemas.microsoft.com/office/drawing/2014/main" val="3187011814"/>
                    </a:ext>
                  </a:extLst>
                </a:gridCol>
                <a:gridCol w="1143793">
                  <a:extLst>
                    <a:ext uri="{9D8B030D-6E8A-4147-A177-3AD203B41FA5}">
                      <a16:colId xmlns:a16="http://schemas.microsoft.com/office/drawing/2014/main" val="206475519"/>
                    </a:ext>
                  </a:extLst>
                </a:gridCol>
                <a:gridCol w="1143793">
                  <a:extLst>
                    <a:ext uri="{9D8B030D-6E8A-4147-A177-3AD203B41FA5}">
                      <a16:colId xmlns:a16="http://schemas.microsoft.com/office/drawing/2014/main" val="1207566881"/>
                    </a:ext>
                  </a:extLst>
                </a:gridCol>
                <a:gridCol w="1143793">
                  <a:extLst>
                    <a:ext uri="{9D8B030D-6E8A-4147-A177-3AD203B41FA5}">
                      <a16:colId xmlns:a16="http://schemas.microsoft.com/office/drawing/2014/main" val="2593430511"/>
                    </a:ext>
                  </a:extLst>
                </a:gridCol>
                <a:gridCol w="638396">
                  <a:extLst>
                    <a:ext uri="{9D8B030D-6E8A-4147-A177-3AD203B41FA5}">
                      <a16:colId xmlns:a16="http://schemas.microsoft.com/office/drawing/2014/main" val="748333228"/>
                    </a:ext>
                  </a:extLst>
                </a:gridCol>
              </a:tblGrid>
              <a:tr h="1750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Unit/Afdeling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Sub-afd.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Toelichting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Hoofd BHV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UL BHV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Ass. UL BHV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BHV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GWK/Overig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Totaal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96141373"/>
                  </a:ext>
                </a:extLst>
              </a:tr>
              <a:tr h="3017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OCC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100" u="none" strike="noStrike">
                          <a:effectLst/>
                        </a:rPr>
                        <a:t>DMM, PFA Reg., Tech Spec.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85300448"/>
                  </a:ext>
                </a:extLst>
              </a:tr>
              <a:tr h="59143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Hangaar 11/12 + kantoorgebouwen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l-NL" sz="1100" u="none" strike="noStrike">
                          <a:effectLst/>
                        </a:rPr>
                        <a:t>Overdag bezetting. Nacht niet doorgevoerd wegens tijdsslot van staking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73777118"/>
                  </a:ext>
                </a:extLst>
              </a:tr>
              <a:tr h="17501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Hangaar 14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15767026"/>
                  </a:ext>
                </a:extLst>
              </a:tr>
              <a:tr h="5431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MEF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l-NL" sz="1100" u="none" strike="noStrike">
                          <a:effectLst/>
                        </a:rPr>
                        <a:t>Overdag gebruikmakend van aanwezige BHV, voor nachtdienst: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63360149"/>
                  </a:ext>
                </a:extLst>
              </a:tr>
              <a:tr h="17501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Hangaar 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338734"/>
                  </a:ext>
                </a:extLst>
              </a:tr>
              <a:tr h="17501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25652669"/>
                  </a:ext>
                </a:extLst>
              </a:tr>
              <a:tr h="17501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Algemeen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7671510"/>
                  </a:ext>
                </a:extLst>
              </a:tr>
              <a:tr h="17501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Galvano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36878724"/>
                  </a:ext>
                </a:extLst>
              </a:tr>
              <a:tr h="17501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LMS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51925307"/>
                  </a:ext>
                </a:extLst>
              </a:tr>
              <a:tr h="17501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2684309"/>
                  </a:ext>
                </a:extLst>
              </a:tr>
              <a:tr h="17501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Totaal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32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54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57412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76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BLANGUAGEID" val="nl-NL"/>
</p:tagLst>
</file>

<file path=ppt/theme/theme1.xml><?xml version="1.0" encoding="utf-8"?>
<a:theme xmlns:a="http://schemas.openxmlformats.org/drawingml/2006/main" name="KLM PowerPoint templates - Slidebuilder ">
  <a:themeElements>
    <a:clrScheme name="KLM_">
      <a:dk1>
        <a:srgbClr val="003045"/>
      </a:dk1>
      <a:lt1>
        <a:srgbClr val="FFFFFF"/>
      </a:lt1>
      <a:dk2>
        <a:srgbClr val="009FD9"/>
      </a:dk2>
      <a:lt2>
        <a:srgbClr val="F1F9FE"/>
      </a:lt2>
      <a:accent1>
        <a:srgbClr val="005B82"/>
      </a:accent1>
      <a:accent2>
        <a:srgbClr val="8ED8F8"/>
      </a:accent2>
      <a:accent3>
        <a:srgbClr val="D2E9F6"/>
      </a:accent3>
      <a:accent4>
        <a:srgbClr val="009FD9"/>
      </a:accent4>
      <a:accent5>
        <a:srgbClr val="B15424"/>
      </a:accent5>
      <a:accent6>
        <a:srgbClr val="003145"/>
      </a:accent6>
      <a:hlink>
        <a:srgbClr val="009FD9"/>
      </a:hlink>
      <a:folHlink>
        <a:srgbClr val="BE4C0E"/>
      </a:folHlink>
    </a:clrScheme>
    <a:fontScheme name="Aangepast 267">
      <a:majorFont>
        <a:latin typeface="Segoe UI Black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144000" tIns="144000" rIns="144000" bIns="144000" rtlCol="0" anchor="ctr"/>
      <a:lstStyle>
        <a:defPPr algn="ctr">
          <a:lnSpc>
            <a:spcPct val="90000"/>
          </a:lnSpc>
          <a:spcBef>
            <a:spcPts val="200"/>
          </a:spcBef>
          <a:spcAft>
            <a:spcPts val="200"/>
          </a:spcAft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ap="rnd">
          <a:solidFill>
            <a:schemeClr val="accent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90000"/>
          </a:lnSpc>
          <a:spcBef>
            <a:spcPts val="600"/>
          </a:spcBef>
          <a:spcAft>
            <a:spcPts val="600"/>
          </a:spcAft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LM PowerPoint Slidebuilder">
  <a:themeElements>
    <a:clrScheme name="KLM_">
      <a:dk1>
        <a:srgbClr val="003045"/>
      </a:dk1>
      <a:lt1>
        <a:srgbClr val="FFFFFF"/>
      </a:lt1>
      <a:dk2>
        <a:srgbClr val="009FD9"/>
      </a:dk2>
      <a:lt2>
        <a:srgbClr val="F1F9FE"/>
      </a:lt2>
      <a:accent1>
        <a:srgbClr val="005B82"/>
      </a:accent1>
      <a:accent2>
        <a:srgbClr val="8ED8F8"/>
      </a:accent2>
      <a:accent3>
        <a:srgbClr val="D2E9F6"/>
      </a:accent3>
      <a:accent4>
        <a:srgbClr val="009FD9"/>
      </a:accent4>
      <a:accent5>
        <a:srgbClr val="B15424"/>
      </a:accent5>
      <a:accent6>
        <a:srgbClr val="003145"/>
      </a:accent6>
      <a:hlink>
        <a:srgbClr val="009FD9"/>
      </a:hlink>
      <a:folHlink>
        <a:srgbClr val="BE4C0E"/>
      </a:folHlink>
    </a:clrScheme>
    <a:fontScheme name="Aangepast 267">
      <a:majorFont>
        <a:latin typeface="Segoe UI Black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144000" tIns="144000" rIns="144000" bIns="144000" rtlCol="0" anchor="ctr"/>
      <a:lstStyle>
        <a:defPPr algn="ctr">
          <a:lnSpc>
            <a:spcPct val="90000"/>
          </a:lnSpc>
          <a:spcBef>
            <a:spcPts val="200"/>
          </a:spcBef>
          <a:spcAft>
            <a:spcPts val="200"/>
          </a:spcAft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ap="rnd">
          <a:solidFill>
            <a:schemeClr val="accent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90000"/>
          </a:lnSpc>
          <a:spcBef>
            <a:spcPts val="600"/>
          </a:spcBef>
          <a:spcAft>
            <a:spcPts val="600"/>
          </a:spcAft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51312a5-a333-4f1e-9aca-fb571ad86b3b" xsi:nil="true"/>
    <lcf76f155ced4ddcb4097134ff3c332f xmlns="21b906c9-bad9-484f-b58e-aa2e787bd33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63553D231AFF4EA5F9B65977D1E9C5" ma:contentTypeVersion="13" ma:contentTypeDescription="Create a new document." ma:contentTypeScope="" ma:versionID="c35294fbc23022f3cf7bdfffba2679bc">
  <xsd:schema xmlns:xsd="http://www.w3.org/2001/XMLSchema" xmlns:xs="http://www.w3.org/2001/XMLSchema" xmlns:p="http://schemas.microsoft.com/office/2006/metadata/properties" xmlns:ns2="21b906c9-bad9-484f-b58e-aa2e787bd33e" xmlns:ns3="251312a5-a333-4f1e-9aca-fb571ad86b3b" targetNamespace="http://schemas.microsoft.com/office/2006/metadata/properties" ma:root="true" ma:fieldsID="f5b4e34c710cdd41784a9932ec0a40f6" ns2:_="" ns3:_="">
    <xsd:import namespace="21b906c9-bad9-484f-b58e-aa2e787bd33e"/>
    <xsd:import namespace="251312a5-a333-4f1e-9aca-fb571ad86b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b906c9-bad9-484f-b58e-aa2e787bd3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20f79066-3228-4f10-809b-20d663e726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312a5-a333-4f1e-9aca-fb571ad86b3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625356a-e821-4986-a024-e672374bc066}" ma:internalName="TaxCatchAll" ma:showField="CatchAllData" ma:web="251312a5-a333-4f1e-9aca-fb571ad86b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C0CF02-30F9-451B-8C73-5F70AC9E59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770DB8-D7C7-4B71-AB6C-7BA90890109D}">
  <ds:schemaRefs>
    <ds:schemaRef ds:uri="21b906c9-bad9-484f-b58e-aa2e787bd33e"/>
    <ds:schemaRef ds:uri="251312a5-a333-4f1e-9aca-fb571ad86b3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3CF6E09-F6A8-48B0-8F04-DE3DD283CB8C}">
  <ds:schemaRefs>
    <ds:schemaRef ds:uri="21b906c9-bad9-484f-b58e-aa2e787bd33e"/>
    <ds:schemaRef ds:uri="251312a5-a333-4f1e-9aca-fb571ad86b3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1176</Words>
  <Application>Microsoft Office PowerPoint</Application>
  <PresentationFormat>Widescreen</PresentationFormat>
  <Paragraphs>260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Aptos</vt:lpstr>
      <vt:lpstr>Aptos Narrow</vt:lpstr>
      <vt:lpstr>Arial</vt:lpstr>
      <vt:lpstr>Arial,Sans-Serif</vt:lpstr>
      <vt:lpstr>Calibri</vt:lpstr>
      <vt:lpstr>Segoe UI Black</vt:lpstr>
      <vt:lpstr>Segoe UI Light</vt:lpstr>
      <vt:lpstr>Universal Sans Text</vt:lpstr>
      <vt:lpstr>Universal Sans Text ExtraBold</vt:lpstr>
      <vt:lpstr>Universal Sans Text Medium</vt:lpstr>
      <vt:lpstr>Wingdings</vt:lpstr>
      <vt:lpstr>KLM PowerPoint templates - Slidebuilder </vt:lpstr>
      <vt:lpstr>KLM PowerPoint Slidebuilder</vt:lpstr>
      <vt:lpstr>Minimale bezetting 6H</vt:lpstr>
      <vt:lpstr>Minimale bezetting 6H</vt:lpstr>
      <vt:lpstr>Minimale bezetting 6H</vt:lpstr>
      <vt:lpstr>Minimale bezetting 6H</vt:lpstr>
      <vt:lpstr>Minimale bezetting 6H</vt:lpstr>
      <vt:lpstr>Minimale bezetting 6H</vt:lpstr>
    </vt:vector>
  </TitlesOfParts>
  <Company>Air France - KLM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Scenario Team</dc:title>
  <dc:creator>Appelman, Cherissa (SPLAV) - KLM</dc:creator>
  <cp:lastModifiedBy>Akerboom, Nynke (SPLQG) - KLM</cp:lastModifiedBy>
  <cp:revision>3</cp:revision>
  <dcterms:created xsi:type="dcterms:W3CDTF">2025-06-10T18:56:58Z</dcterms:created>
  <dcterms:modified xsi:type="dcterms:W3CDTF">2025-09-23T10:09:49Z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0x0101001063553D231AFF4EA5F9B65977D1E9C5</vt:lpwstr>
  </property>
  <property fmtid="{D5CDD505-2E9C-101B-9397-08002B2CF9AE}" pid="3" name="MediaServiceImageTags">
    <vt:lpwstr/>
  </property>
</Properties>
</file>