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1" r:id="rId3"/>
    <p:sldId id="273" r:id="rId4"/>
    <p:sldId id="268" r:id="rId5"/>
    <p:sldId id="266" r:id="rId6"/>
    <p:sldId id="262" r:id="rId7"/>
    <p:sldId id="263" r:id="rId8"/>
    <p:sldId id="264" r:id="rId9"/>
    <p:sldId id="265" r:id="rId10"/>
    <p:sldId id="271" r:id="rId11"/>
    <p:sldId id="274" r:id="rId12"/>
    <p:sldId id="275" r:id="rId13"/>
    <p:sldId id="276" r:id="rId14"/>
    <p:sldId id="277" r:id="rId15"/>
    <p:sldId id="26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kkermans" initials="PA" lastIdx="16" clrIdx="0">
    <p:extLst>
      <p:ext uri="{19B8F6BF-5375-455C-9EA6-DF929625EA0E}">
        <p15:presenceInfo xmlns:p15="http://schemas.microsoft.com/office/powerpoint/2012/main" userId="S::petra.akkermans@FNV.NL::a2b2df1d-7cc8-43c0-b555-13e171458f59" providerId="AD"/>
      </p:ext>
    </p:extLst>
  </p:cmAuthor>
  <p:cmAuthor id="2" name="Emanuel Geurts" initials="EG" lastIdx="4" clrIdx="1">
    <p:extLst>
      <p:ext uri="{19B8F6BF-5375-455C-9EA6-DF929625EA0E}">
        <p15:presenceInfo xmlns:p15="http://schemas.microsoft.com/office/powerpoint/2012/main" userId="S::grt-em@unie.nl::72e2b930-55f2-4737-bae2-f1c469d5c4dc" providerId="AD"/>
      </p:ext>
    </p:extLst>
  </p:cmAuthor>
  <p:cmAuthor id="3" name="Robbim Heins" initials="RH" lastIdx="10" clrIdx="2">
    <p:extLst>
      <p:ext uri="{19B8F6BF-5375-455C-9EA6-DF929625EA0E}">
        <p15:presenceInfo xmlns:p15="http://schemas.microsoft.com/office/powerpoint/2012/main" userId="Robbim He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9C0B00"/>
    <a:srgbClr val="999999"/>
    <a:srgbClr val="009FD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94656" autoAdjust="0"/>
  </p:normalViewPr>
  <p:slideViewPr>
    <p:cSldViewPr>
      <p:cViewPr varScale="1">
        <p:scale>
          <a:sx n="106" d="100"/>
          <a:sy n="106" d="100"/>
        </p:scale>
        <p:origin x="16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064BE-D7D3-42E9-9D04-324D32677A53}" type="datetimeFigureOut">
              <a:rPr lang="nl-NL" smtClean="0"/>
              <a:t>8-4-2024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5EF-6499-477F-B789-45B5869DB7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108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B5B4C-9419-48A8-88C2-315BEFCF8577}" type="datetimeFigureOut">
              <a:rPr lang="nl-NL" smtClean="0"/>
              <a:pPr/>
              <a:t>8-4-2024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1740A-4554-49AF-A999-6A9B08B63E8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86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693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075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919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A23E5-0F8B-ADCD-5CAC-9DBB58D66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1FB938A-8ED2-00BD-537B-7CBE941290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6E3F888-0F1E-A124-27EE-B0C39AB27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D2CFC7C-887A-5D7F-F710-632501FB69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896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87DD7-3EBD-DC0A-5DB4-FEB00220B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0FBCC17-5D93-1DA8-6D5C-82BF0A8DFE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E33F222-F9D9-A5B3-093C-193118348C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C8A761-B92F-7D40-27CB-4009963D72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69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8AD39-6EE1-7BBE-2B99-34DB1BBB5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311D3F7-6873-6246-BDD8-18C650571A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0DE8DE4-FE54-D8C1-8463-37D29695A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4D6310-C3CF-DF0B-9E28-6336DFED32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541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286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016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05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76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41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712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57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19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1740A-4554-49AF-A999-6A9B08B63E87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0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3573016"/>
            <a:ext cx="5472608" cy="17570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algn="l">
              <a:lnSpc>
                <a:spcPts val="7200"/>
              </a:lnSpc>
              <a:defRPr sz="7200" b="1" i="0" cap="all" spc="40" baseline="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sp>
        <p:nvSpPr>
          <p:cNvPr id="5" name="Tijdelijke aanduiding voor datum 8"/>
          <p:cNvSpPr>
            <a:spLocks noGrp="1"/>
          </p:cNvSpPr>
          <p:nvPr>
            <p:ph type="dt" sz="half" idx="11"/>
          </p:nvPr>
        </p:nvSpPr>
        <p:spPr>
          <a:xfrm>
            <a:off x="899592" y="6309320"/>
            <a:ext cx="1278000" cy="18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100" b="1" cap="all" baseline="0">
                <a:solidFill>
                  <a:srgbClr val="9C0B00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2267744" y="6309318"/>
            <a:ext cx="2448272" cy="180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400" b="1" cap="all" baseline="0">
                <a:solidFill>
                  <a:srgbClr val="9C0B00"/>
                </a:solidFill>
              </a:defRPr>
            </a:lvl1pPr>
          </a:lstStyle>
          <a:p>
            <a:r>
              <a:rPr lang="nl-NL"/>
              <a:t>Toekomst Pensioen Woondiensten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35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(standaa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791880" y="6300000"/>
            <a:ext cx="2700000" cy="180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100" b="1" cap="all" baseline="0">
                <a:solidFill>
                  <a:srgbClr val="9C0B00"/>
                </a:solidFill>
              </a:defRPr>
            </a:lvl1pPr>
          </a:lstStyle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684000" y="1980000"/>
            <a:ext cx="8136903" cy="4032000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buFont typeface="Arial" pitchFamily="34" charset="0"/>
              <a:buChar char="•"/>
              <a:tabLst/>
              <a:defRPr sz="2000" b="0" baseline="0">
                <a:solidFill>
                  <a:srgbClr val="6E6E6E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tabLst/>
              <a:defRPr/>
            </a:pPr>
            <a:r>
              <a:rPr lang="nl-NL" dirty="0"/>
              <a:t> Voer hier uw tekst in, gebruik korte zinnen en ronde </a:t>
            </a:r>
            <a:r>
              <a:rPr lang="nl-NL" dirty="0" err="1"/>
              <a:t>bulletpoints</a:t>
            </a:r>
            <a:r>
              <a:rPr lang="nl-NL" dirty="0"/>
              <a:t> als opsommingsteken.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684368" y="692696"/>
            <a:ext cx="5759840" cy="66172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 sz="4300" b="1" i="0" cap="all" spc="40" baseline="0">
                <a:solidFill>
                  <a:srgbClr val="9C0B00"/>
                </a:solidFill>
              </a:defRPr>
            </a:lvl1pPr>
          </a:lstStyle>
          <a:p>
            <a:r>
              <a:rPr lang="nl-NL" dirty="0" err="1"/>
              <a:t>Diatitel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-9154" y="1772816"/>
            <a:ext cx="9153153" cy="50851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684368" y="692696"/>
            <a:ext cx="5759840" cy="66172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 sz="4300" b="1" i="0" cap="all" spc="40" baseline="0">
                <a:solidFill>
                  <a:srgbClr val="9C0B00"/>
                </a:solidFill>
              </a:defRPr>
            </a:lvl1pPr>
          </a:lstStyle>
          <a:p>
            <a:r>
              <a:rPr lang="nl-NL" dirty="0" err="1"/>
              <a:t>Diatitel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0" y="6258939"/>
            <a:ext cx="2974851" cy="266405"/>
          </a:xfrm>
          <a:prstGeom prst="rect">
            <a:avLst/>
          </a:prstGeom>
        </p:spPr>
      </p:pic>
      <p:sp>
        <p:nvSpPr>
          <p:cNvPr id="5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791880" y="6300000"/>
            <a:ext cx="2700000" cy="180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100" b="1" cap="all" baseline="0">
                <a:solidFill>
                  <a:srgbClr val="9C0B00"/>
                </a:solidFill>
              </a:defRPr>
            </a:lvl1pPr>
          </a:lstStyle>
          <a:p>
            <a:r>
              <a:rPr lang="nl-NL"/>
              <a:t>Toekomst Pensioen Woondiensten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151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met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684000" y="1980000"/>
            <a:ext cx="4104456" cy="4032000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buFont typeface="Arial" pitchFamily="34" charset="0"/>
              <a:buChar char="•"/>
              <a:tabLst/>
              <a:defRPr sz="2000" b="0">
                <a:solidFill>
                  <a:srgbClr val="6E6E6E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200">
                <a:solidFill>
                  <a:schemeClr val="bg1"/>
                </a:solidFill>
              </a:defRPr>
            </a:lvl4pPr>
            <a:lvl5pPr>
              <a:defRPr sz="22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tabLst/>
              <a:defRPr/>
            </a:pPr>
            <a:r>
              <a:rPr lang="nl-NL" dirty="0"/>
              <a:t> Voer hier uw tekst in, gebruik korte zinnen en ronde </a:t>
            </a:r>
            <a:r>
              <a:rPr lang="nl-NL" dirty="0" err="1"/>
              <a:t>bulletpoints</a:t>
            </a:r>
            <a:r>
              <a:rPr lang="nl-NL" dirty="0"/>
              <a:t> als opsommingsteken.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5004048" y="1628800"/>
            <a:ext cx="4139952" cy="4896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792000" y="6300000"/>
            <a:ext cx="2700000" cy="180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100" b="1" cap="all" baseline="0">
                <a:solidFill>
                  <a:srgbClr val="9C0B00"/>
                </a:solidFill>
              </a:defRPr>
            </a:lvl1pPr>
          </a:lstStyle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684368" y="692696"/>
            <a:ext cx="5759840" cy="66172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algn="l">
              <a:defRPr sz="4300" b="1" i="0" cap="all" spc="40" baseline="0">
                <a:solidFill>
                  <a:srgbClr val="9C0B00"/>
                </a:solidFill>
              </a:defRPr>
            </a:lvl1pPr>
          </a:lstStyle>
          <a:p>
            <a:r>
              <a:rPr lang="nl-NL" dirty="0" err="1"/>
              <a:t>Diatitel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794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57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791880" y="6300000"/>
            <a:ext cx="2700000" cy="18000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100" b="1" cap="all" baseline="0">
                <a:solidFill>
                  <a:srgbClr val="9C0B00"/>
                </a:solidFill>
              </a:defRPr>
            </a:lvl1pPr>
          </a:lstStyle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8" name="Tijdelijke aanduiding voor titel 7"/>
          <p:cNvSpPr>
            <a:spLocks noGrp="1"/>
          </p:cNvSpPr>
          <p:nvPr>
            <p:ph type="title"/>
          </p:nvPr>
        </p:nvSpPr>
        <p:spPr>
          <a:xfrm>
            <a:off x="684000" y="691200"/>
            <a:ext cx="5760000" cy="662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err="1"/>
              <a:t>DiaTitel</a:t>
            </a:r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49" r:id="rId2"/>
    <p:sldLayoutId id="2147483689" r:id="rId3"/>
    <p:sldLayoutId id="2147483690" r:id="rId4"/>
    <p:sldLayoutId id="2147483688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300" b="1" i="0" kern="1200" cap="all" baseline="0">
          <a:solidFill>
            <a:srgbClr val="9C0B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55576" y="3573016"/>
            <a:ext cx="7632848" cy="1757090"/>
          </a:xfrm>
        </p:spPr>
        <p:txBody>
          <a:bodyPr>
            <a:no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Pensioen woondiensten (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wtp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>
          <a:xfrm>
            <a:off x="2339752" y="6452718"/>
            <a:ext cx="2448272" cy="180000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Toekomst Pensioen Woondiensten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819" y="1138882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14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276872"/>
            <a:ext cx="8136903" cy="373512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	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7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Wezenpensioen (</a:t>
            </a:r>
            <a:r>
              <a:rPr kumimoji="0" lang="nl-NL" sz="1700" b="0" i="0" u="sng" strike="noStrike" kern="1200" cap="none" spc="0" normalizeH="0" baseline="0" noProof="0" dirty="0" err="1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Wzp</a:t>
            </a:r>
            <a:r>
              <a:rPr kumimoji="0" lang="nl-NL" sz="17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):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Het </a:t>
            </a:r>
            <a:r>
              <a:rPr kumimoji="0" lang="nl-NL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Wzp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</a:t>
            </a:r>
            <a:r>
              <a:rPr kumimoji="0" lang="nl-NL" sz="17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 risicobasis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verzekerd.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Bij overlijden na pensionering op opbouwbasis.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kinderen tot 25 jaar 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(ongeacht studie).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Het </a:t>
            </a:r>
            <a:r>
              <a:rPr kumimoji="0" lang="nl-NL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Wzp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is 14% van het salaris. Voor volle wees is dit 28%. 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Deze percentages komen bovenop het reeds opgebouwde </a:t>
            </a:r>
            <a:r>
              <a:rPr kumimoji="0" lang="nl-NL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Wzp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de zogenaamde </a:t>
            </a:r>
            <a:r>
              <a:rPr kumimoji="0" lang="nl-NL" sz="17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eerbiedigende werking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Hiervoor gelden de huidige voorwaarden.</a:t>
            </a:r>
            <a:b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Bij overlijden ná pensionering: 14% van het ouderdomspensioen.</a:t>
            </a: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734666"/>
            <a:ext cx="5759840" cy="182165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inhoud pensioenregeling (3)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2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492896"/>
            <a:ext cx="8136903" cy="351910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Arbeidsongeschiktheidspensioen: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Regeling blijft nagenoeg gelijk. 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Pensioenopbouw gaat gewoon door tijdens arbeidsongeschiktheid.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Opbouw over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volledige pensioengrondslag (nu is dat de pensioengrondslag op basis van 70% loon)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734666"/>
            <a:ext cx="5759840" cy="182165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inhoud pensioenregeling (4)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10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860A1-FB2E-6DC0-CE1A-18D4EBDBF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5734761-FF1D-129E-7B44-C9ED701810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BCA187-9BFB-EE89-C3CF-E1742B0ADA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00" y="2420886"/>
            <a:ext cx="8136903" cy="359111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Persoonlijke keuzemogelijkheden: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Vrijwillig doorgaan met pensioenopbouw nadat werknemer uit dienst is. 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Keuzemogelijkheden op pensioendatum blijven behouden.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Onderzoek of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nettopensioenregeling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als onderdeel van nieuwe pensioenregeling uitgevoerd kan worden.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Verzekering ANW-hiaat vervalt.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2F6BFBA-75CF-955E-36BB-68D9EBFE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68" y="1734666"/>
            <a:ext cx="5759840" cy="182165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inhoud pensioenregeling (5)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23B540FB-2712-58C8-C2F6-0BD7996DF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C9428083-F9C1-1D76-6BE0-E1D526B7C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59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0526A-ACFF-13E1-8BE4-F6905F742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145FA2F-0C2F-A369-060A-A99188822D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0BC0AF-3118-7743-EFD4-C26FBF3BDD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00" y="2315020"/>
            <a:ext cx="8136903" cy="3696979"/>
          </a:xfrm>
        </p:spPr>
        <p:txBody>
          <a:bodyPr/>
          <a:lstStyle/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Persoonlijke pensioenvermogens en pensioenen bewegen mee met de economie; goede tijden / slechte tijden. 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 gepensioneerden krijgen een gelijke procentuele wijziging van het pensioen.</a:t>
            </a:r>
            <a:b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Pensioenen zijn stabieler door spreiden van schommelingen (3 jaar).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6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Solidariteitsreserve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wordt gevuld in tijden dat het goed gaat.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6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Solidariteitsreserve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vangt deze bewegingen zoveel mogelijk op door: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te voorkomen dat persoonlijke pensioenvermogens negatief worden (bv. bij slecht rendement op aandelen) 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teveel dalen.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 pensioenen van gepensioneerden aan te vullen (bv. bij slechte beleggingsresultaten of </a:t>
            </a:r>
            <a:r>
              <a:rPr kumimoji="0" lang="nl-NL" sz="16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micro/macro lang leven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). 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Dit heeft voor ons de hoogste prioriteit.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72ADBB0-2C35-FD72-53CA-CE15BC10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68" y="1628800"/>
            <a:ext cx="5759840" cy="288032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 opvangen van schommelingen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72CC493-5A6C-4018-DC18-BD7F1215D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0BEDE1ED-E212-C25D-4BD9-B4122BE9A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57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23A12-D192-7D29-974A-5CD0C3088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4DF5DE4F-3AF3-9059-A34A-D611C16F01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738AFF-AC0D-B63C-FCE4-5210A55081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00" y="2276872"/>
            <a:ext cx="8136903" cy="3735128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 1 januari 2026 houdt de huidige regeling op te bestaan.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 huidige pensioenaanspraken/pensioenen worden omgezet naar persoonlijk vermogen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invaren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Compensatie voor de afschaffing van de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doorsneesystematiek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De financiële situatie van het fonds (hoogte van de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dekkingsgraad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) bij omzetting bepaalt wat er allemaal mogelijk is / moet gebeuren.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Ledenraadpleging achterban vakbonden en Aedes.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AB25CE0-CBCF-CB57-22A0-1056D3BB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68" y="1734666"/>
            <a:ext cx="7200000" cy="326182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Hoe gaat de overstap naar de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nwe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. Regeling?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1B0ED62-4838-E55E-F63B-C0E5122AD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CED36680-EF2E-994C-7C27-2F891EBA0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07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4758971"/>
            <a:ext cx="7992088" cy="1334325"/>
          </a:xfrm>
        </p:spPr>
        <p:txBody>
          <a:bodyPr>
            <a:normAutofit/>
          </a:bodyPr>
          <a:lstStyle/>
          <a:p>
            <a:pPr algn="ctr"/>
            <a:r>
              <a:rPr lang="nl-NL" sz="4900" dirty="0">
                <a:latin typeface="Arial" panose="020B0604020202020204" pitchFamily="34" charset="0"/>
                <a:cs typeface="Arial" panose="020B0604020202020204" pitchFamily="34" charset="0"/>
              </a:rPr>
              <a:t>Vragen?</a:t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0" y="1628800"/>
            <a:ext cx="349913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40968"/>
            <a:ext cx="2366520" cy="111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4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3568" y="2098996"/>
            <a:ext cx="8136903" cy="4066307"/>
          </a:xfrm>
        </p:spPr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regels voor pensioen gaan in Nederland veranderen.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nieuwe Pensioenwet (de Wet toekomst pensioenen) is ingegaan op 1 juli 2023.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Naar verwachting gaat per 1 januari 2026 de sector Woondiensten over naar de nieuwe pensioenregeling.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Keuzes zijn mogelijk; rekening houden met gevolgen voor actieve deelnemers, (oud)deelnemers en gepensioneerden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evenwichtigheid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.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Overgang naar het nieuwe pensioenstelsel moet uiterlijk 1 januari 2028 plaatsvinden.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 Transitieplan opgesteld door sociale partners.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	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556792"/>
            <a:ext cx="5759840" cy="216024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aanleiding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76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3568" y="2171004"/>
            <a:ext cx="8136903" cy="39942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buNone/>
              <a:tabLst/>
              <a:defRPr/>
            </a:pPr>
            <a:endParaRPr lang="nl-NL" dirty="0"/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Slechter pensioen bij wisselen van baan.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Jongeren betalen voor ouderen.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 kan niet altijd meestijgen met de prijzen.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	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628800"/>
            <a:ext cx="6695944" cy="144016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Waarom een nieuwe pensioenregeling?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70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3568" y="2051528"/>
            <a:ext cx="8136903" cy="4113776"/>
          </a:xfrm>
        </p:spPr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 is een arbeidsvoorwaarde en daarmee de verantwoordelijkheid van cao-partijen.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Cao-partijen moeten kiezen: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het soort contract, 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de huidige pensioenen onderdeel gaan uitmaken van het nieuwe contract (het zogenaamde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invaren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 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 de verdeling van het huidige pensioenvermogen bij SPW,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 de inhoud van de pensioenregeling,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 het moment van overgang naar het nieuwe pensioencontract.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Afstemming met bestuur SPW. Zowel over inhoud als over uitvoerbaarheid.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	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556792"/>
            <a:ext cx="5759840" cy="216024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Opstellen transitieplan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8117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90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171004"/>
            <a:ext cx="8136903" cy="3994299"/>
          </a:xfrm>
        </p:spPr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Cao-partijen en het bestuur zijn in maart 2021 gestart. We hebben met het bestuur van SPW afspraken gemaakt over: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organisatiestructuur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kennisontwikkeling bij cao-partijen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hoe we tot besluitvorming konden komen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wie welke besluiten moet nemen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frequentie van overleg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onderlinge afhankelijkheden en</a:t>
            </a:r>
          </a:p>
          <a:p>
            <a:pPr marL="489600" marR="0" lvl="1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403231"/>
              </a:buClr>
              <a:buSzPct val="100000"/>
              <a:buFont typeface="Arial" panose="020B0604020202020204" pitchFamily="34" charset="0"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hoeverre we gewezen deelnemers (slapers) en gepensioneerden wilden betrekken.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B00"/>
              </a:buClr>
              <a:buSz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6E6E6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buFont typeface="Wingdings"/>
              <a:buChar char="à"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628800"/>
            <a:ext cx="5759840" cy="144016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36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492896"/>
            <a:ext cx="8136903" cy="3519104"/>
          </a:xfrm>
        </p:spPr>
        <p:txBody>
          <a:bodyPr/>
          <a:lstStyle/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Levenslang pensioen voor gepensioneerden en partnerpensioen blijft bestaan.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Opbouw </a:t>
            </a:r>
            <a:r>
              <a:rPr kumimoji="0" lang="nl-N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persoonlijk pensioenvermogen.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Premie staat vast maar pensioen niet.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Risico’s met elkaar delen.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594374"/>
            <a:ext cx="5759840" cy="250449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kenmerken nieuwe regeling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15" y="226506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93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315020"/>
            <a:ext cx="8136903" cy="3696979"/>
          </a:xfrm>
        </p:spPr>
        <p:txBody>
          <a:bodyPr/>
          <a:lstStyle/>
          <a:p>
            <a:pPr marL="0" lvl="0" indent="0"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  <a:endParaRPr lang="nl-NL" i="1" dirty="0">
              <a:sym typeface="Wingdings" panose="05000000000000000000" pitchFamily="2" charset="2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Bij </a:t>
            </a:r>
            <a:r>
              <a:rPr kumimoji="0" lang="nl-NL" alt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verplichtstelling</a:t>
            </a: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past een regeling waarin deelnemers voor elkaar zorgen en risico’s met elkaar delen. De </a:t>
            </a:r>
            <a:r>
              <a:rPr kumimoji="0" lang="nl-NL" alt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solidaire premieregeling </a:t>
            </a:r>
            <a:r>
              <a:rPr kumimoji="0" lang="nl-NL" alt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(SPR) </a:t>
            </a: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voldoet hieraan.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alt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Keuzevrijheid beperkt de mogelijkheden om risico’s te delen. Daarom past de </a:t>
            </a:r>
            <a:r>
              <a:rPr kumimoji="0" lang="nl-NL" alt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flexibele premieregeling </a:t>
            </a: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minder goed bij de sector.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alt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De keuzemogelijkheden van de flexibele premieregeling kunnen ook stress geven. In de praktijk worden ze vaak niet of niet goed gebruikt.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alt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alt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Tevredenheid over de huidige regeling. SPR lijkt daar het meest op.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628800"/>
            <a:ext cx="6119880" cy="288032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gekozen voor solidaire premieregeling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91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6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204864"/>
            <a:ext cx="8136903" cy="3807136"/>
          </a:xfrm>
        </p:spPr>
        <p:txBody>
          <a:bodyPr/>
          <a:lstStyle/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7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Ouderdomspensioen (OP):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het ouderdomspensioen wordt een </a:t>
            </a:r>
            <a:r>
              <a:rPr kumimoji="0" lang="nl-NL" sz="1700" b="1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persoonlijk pensioenvermogen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opgebouwd. 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WG en WN betalen samen premie van 27%.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Het doel is een pensioen van 80% 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(-5%/+5%) 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van de gemiddelde pensioengrondslag. </a:t>
            </a: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Pensioenleeftijd wordt de AOW-leeftijd van de deelnemer.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Pensioendoel met minimaal 50% kans behalen.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endParaRPr kumimoji="0" lang="nl-NL" sz="17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7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Ambitie waardevastheid.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628800"/>
            <a:ext cx="5759840" cy="288032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inhoud pensioenregeling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71400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91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Toekomst Pensioen Woondiensten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84000" y="2420888"/>
            <a:ext cx="8136903" cy="3591112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Nabestaandenpensioen (NP):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 risicobasis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Je bent alleen verzekerd van een NP zo lang je deelnemer bent. Het NP na pensionering is niet op risicobasis.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(opbouwbasis)</a:t>
            </a: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Bij overlijden vóór pensionering: 40% van het loon (voor partners van nieuwe deelnemers is dit het partnerpensioen; partners van de huidige deelnemers krijgen daar bovenop het NP dat al is opgebouwd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nl-NL" sz="1800" b="0" i="0" u="sng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eerbiedigende werking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).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44800" marR="0" lvl="0" indent="-24480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Bij overlijden ná pensionering: 70% van het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ouderdomspensioen.</a:t>
            </a:r>
          </a:p>
          <a:p>
            <a:pPr marL="0" marR="0" lvl="0" indent="0" algn="l" defTabSz="1219170" rtl="0" eaLnBrk="1" fontAlgn="auto" latinLnBrk="0" hangingPunct="1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E7B142"/>
              </a:buClr>
              <a:buSzPct val="105000"/>
              <a:buFont typeface="Arial" pitchFamily="34" charset="0"/>
              <a:buNone/>
              <a:tabLst/>
              <a:defRPr/>
            </a:pP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40323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40323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nl-NL" dirty="0"/>
          </a:p>
          <a:p>
            <a:pPr>
              <a:buFont typeface="Wingdings"/>
              <a:buChar char="à"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4368" y="1628800"/>
            <a:ext cx="7992088" cy="288032"/>
          </a:xfrm>
        </p:spPr>
        <p:txBody>
          <a:bodyPr>
            <a:no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inhoud pensioenregeling (2)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243408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06" y="260648"/>
            <a:ext cx="20605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37808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">
  <a:themeElements>
    <a:clrScheme name="Aangepast 1">
      <a:dk1>
        <a:srgbClr val="C00000"/>
      </a:dk1>
      <a:lt1>
        <a:srgbClr val="FFFFFF"/>
      </a:lt1>
      <a:dk2>
        <a:srgbClr val="7FBA25"/>
      </a:dk2>
      <a:lt2>
        <a:srgbClr val="FFFFFF"/>
      </a:lt2>
      <a:accent1>
        <a:srgbClr val="7FBA25"/>
      </a:accent1>
      <a:accent2>
        <a:srgbClr val="009CDE"/>
      </a:accent2>
      <a:accent3>
        <a:srgbClr val="920075"/>
      </a:accent3>
      <a:accent4>
        <a:srgbClr val="EC7A08"/>
      </a:accent4>
      <a:accent5>
        <a:srgbClr val="6E6E6E"/>
      </a:accent5>
      <a:accent6>
        <a:srgbClr val="0F6131"/>
      </a:accent6>
      <a:hlink>
        <a:srgbClr val="7FBA25"/>
      </a:hlink>
      <a:folHlink>
        <a:srgbClr val="7FBA25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0" tIns="0" rIns="0" bIns="0">
        <a:norm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AO-2022 Visie Vakbonden  -  Alleen-lezen" id="{BD7197BF-D54D-43DB-A5A4-EA3BD525D18E}" vid="{375719A0-9E3B-4679-A7C5-918CC5563970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CAO-2022 Visie Vakbonden.opmerkingen Petra</Template>
  <TotalTime>1040</TotalTime>
  <Words>926</Words>
  <Application>Microsoft Office PowerPoint</Application>
  <PresentationFormat>Diavoorstelling (4:3)</PresentationFormat>
  <Paragraphs>191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sjabloon</vt:lpstr>
      <vt:lpstr>Pensioen woondiensten (wtp)</vt:lpstr>
      <vt:lpstr>aanleiding</vt:lpstr>
      <vt:lpstr>Waarom een nieuwe pensioenregeling?</vt:lpstr>
      <vt:lpstr>Opstellen transitieplan</vt:lpstr>
      <vt:lpstr>proces</vt:lpstr>
      <vt:lpstr>kenmerken nieuwe regeling</vt:lpstr>
      <vt:lpstr>gekozen voor solidaire premieregeling</vt:lpstr>
      <vt:lpstr>inhoud pensioenregeling</vt:lpstr>
      <vt:lpstr>inhoud pensioenregeling (2)</vt:lpstr>
      <vt:lpstr>inhoud pensioenregeling (3)</vt:lpstr>
      <vt:lpstr>inhoud pensioenregeling (4)</vt:lpstr>
      <vt:lpstr>inhoud pensioenregeling (5)</vt:lpstr>
      <vt:lpstr>Het opvangen van schommelingen</vt:lpstr>
      <vt:lpstr>Hoe gaat de overstap naar de nwe. Regeling?</vt:lpstr>
      <vt:lpstr>Vragen?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Werken in een woningcorporatie</dc:title>
  <dc:creator>Petra Akkermans</dc:creator>
  <cp:lastModifiedBy>Janneke Waage</cp:lastModifiedBy>
  <cp:revision>18</cp:revision>
  <dcterms:created xsi:type="dcterms:W3CDTF">2021-09-23T10:42:36Z</dcterms:created>
  <dcterms:modified xsi:type="dcterms:W3CDTF">2024-04-08T19:09:49Z</dcterms:modified>
  <cp:version>0</cp:version>
</cp:coreProperties>
</file>