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410" r:id="rId2"/>
    <p:sldId id="419" r:id="rId3"/>
    <p:sldId id="418" r:id="rId4"/>
    <p:sldId id="415" r:id="rId5"/>
    <p:sldId id="422" r:id="rId6"/>
    <p:sldId id="411" r:id="rId7"/>
    <p:sldId id="425" r:id="rId8"/>
    <p:sldId id="424" r:id="rId9"/>
    <p:sldId id="423" r:id="rId10"/>
    <p:sldId id="413" r:id="rId11"/>
    <p:sldId id="426" r:id="rId12"/>
    <p:sldId id="395" r:id="rId13"/>
    <p:sldId id="427" r:id="rId14"/>
  </p:sldIdLst>
  <p:sldSz cx="9144000" cy="6858000" type="screen4x3"/>
  <p:notesSz cx="6742113" cy="98726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guide id="3" orient="horz" pos="3110">
          <p15:clr>
            <a:srgbClr val="A4A3A4"/>
          </p15:clr>
        </p15:guide>
        <p15:guide id="4" pos="21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9FDA"/>
    <a:srgbClr val="333333"/>
    <a:srgbClr val="6E6E6E"/>
    <a:srgbClr val="808080"/>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04" autoAdjust="0"/>
  </p:normalViewPr>
  <p:slideViewPr>
    <p:cSldViewPr>
      <p:cViewPr varScale="1">
        <p:scale>
          <a:sx n="77" d="100"/>
          <a:sy n="77" d="100"/>
        </p:scale>
        <p:origin x="1152" y="90"/>
      </p:cViewPr>
      <p:guideLst>
        <p:guide orient="horz" pos="2160"/>
        <p:guide pos="2880"/>
      </p:guideLst>
    </p:cSldViewPr>
  </p:slideViewPr>
  <p:outlineViewPr>
    <p:cViewPr>
      <p:scale>
        <a:sx n="33" d="100"/>
        <a:sy n="33" d="100"/>
      </p:scale>
      <p:origin x="0" y="19866"/>
    </p:cViewPr>
  </p:outlineViewPr>
  <p:notesTextViewPr>
    <p:cViewPr>
      <p:scale>
        <a:sx n="3" d="2"/>
        <a:sy n="3" d="2"/>
      </p:scale>
      <p:origin x="0" y="0"/>
    </p:cViewPr>
  </p:notesTextViewPr>
  <p:sorterViewPr>
    <p:cViewPr>
      <p:scale>
        <a:sx n="100" d="100"/>
        <a:sy n="100" d="100"/>
      </p:scale>
      <p:origin x="0" y="2376"/>
    </p:cViewPr>
  </p:sorterViewPr>
  <p:notesViewPr>
    <p:cSldViewPr>
      <p:cViewPr varScale="1">
        <p:scale>
          <a:sx n="90" d="100"/>
          <a:sy n="90" d="100"/>
        </p:scale>
        <p:origin x="-3744" y="-96"/>
      </p:cViewPr>
      <p:guideLst>
        <p:guide orient="horz" pos="3224"/>
        <p:guide pos="2236"/>
        <p:guide orient="horz" pos="3110"/>
        <p:guide pos="21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E:\0000000000000\Agrifirm%202020\Berekening%20vergoeding.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E:\0000000000000\Agrifirm%202020\Berekening%20vergoeding.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0000000000000\Agrifirm%202020\Berekening%20vergoeding.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rgbClr val="000000"/>
                </a:solidFill>
                <a:latin typeface="+mn-lt"/>
                <a:ea typeface="+mn-ea"/>
                <a:cs typeface="+mn-cs"/>
              </a:defRPr>
            </a:pPr>
            <a:r>
              <a:rPr lang="nl-NL" sz="2000">
                <a:solidFill>
                  <a:srgbClr val="000000"/>
                </a:solidFill>
              </a:rPr>
              <a:t>Sociaal</a:t>
            </a:r>
            <a:r>
              <a:rPr lang="nl-NL" sz="2000" baseline="0">
                <a:solidFill>
                  <a:srgbClr val="000000"/>
                </a:solidFill>
              </a:rPr>
              <a:t> Plan 2019  KRF 1,0 versus TV factor 2,5 </a:t>
            </a:r>
          </a:p>
          <a:p>
            <a:pPr>
              <a:defRPr sz="2000">
                <a:solidFill>
                  <a:srgbClr val="000000"/>
                </a:solidFill>
              </a:defRPr>
            </a:pPr>
            <a:r>
              <a:rPr lang="nl-NL" sz="2000" baseline="0">
                <a:solidFill>
                  <a:srgbClr val="000000"/>
                </a:solidFill>
              </a:rPr>
              <a:t>(inkomen 4000 euro)</a:t>
            </a:r>
            <a:endParaRPr lang="nl-NL" sz="2000">
              <a:solidFill>
                <a:srgbClr val="000000"/>
              </a:solidFill>
            </a:endParaRPr>
          </a:p>
        </c:rich>
      </c:tx>
      <c:overlay val="0"/>
      <c:spPr>
        <a:noFill/>
        <a:ln>
          <a:noFill/>
        </a:ln>
        <a:effectLst/>
      </c:spPr>
      <c:txPr>
        <a:bodyPr rot="0" spcFirstLastPara="1" vertOverflow="ellipsis" vert="horz" wrap="square" anchor="ctr" anchorCtr="1"/>
        <a:lstStyle/>
        <a:p>
          <a:pPr>
            <a:defRPr sz="2000" b="0" i="0" u="none" strike="noStrike" kern="1200" spc="0" baseline="0">
              <a:solidFill>
                <a:srgbClr val="000000"/>
              </a:solidFill>
              <a:latin typeface="+mn-lt"/>
              <a:ea typeface="+mn-ea"/>
              <a:cs typeface="+mn-cs"/>
            </a:defRPr>
          </a:pPr>
          <a:endParaRPr lang="nl-NL"/>
        </a:p>
      </c:txPr>
    </c:title>
    <c:autoTitleDeleted val="0"/>
    <c:plotArea>
      <c:layout>
        <c:manualLayout>
          <c:layoutTarget val="inner"/>
          <c:xMode val="edge"/>
          <c:yMode val="edge"/>
          <c:x val="8.1296369203849514E-2"/>
          <c:y val="0.20206424234144071"/>
          <c:w val="0.90318211428390727"/>
          <c:h val="0.77736999537950213"/>
        </c:manualLayout>
      </c:layout>
      <c:barChart>
        <c:barDir val="col"/>
        <c:grouping val="clustered"/>
        <c:varyColors val="0"/>
        <c:ser>
          <c:idx val="0"/>
          <c:order val="0"/>
          <c:spPr>
            <a:solidFill>
              <a:srgbClr val="FF0000"/>
            </a:solidFill>
            <a:ln>
              <a:noFill/>
            </a:ln>
            <a:effectLst/>
          </c:spPr>
          <c:invertIfNegative val="0"/>
          <c:dPt>
            <c:idx val="0"/>
            <c:invertIfNegative val="0"/>
            <c:bubble3D val="0"/>
            <c:spPr>
              <a:solidFill>
                <a:srgbClr val="002060"/>
              </a:solidFill>
              <a:ln>
                <a:noFill/>
              </a:ln>
              <a:effectLst/>
            </c:spPr>
            <c:extLst>
              <c:ext xmlns:c16="http://schemas.microsoft.com/office/drawing/2014/chart" uri="{C3380CC4-5D6E-409C-BE32-E72D297353CC}">
                <c16:uniqueId val="{00000001-CA09-4499-8963-6F33FD6AA5F7}"/>
              </c:ext>
            </c:extLst>
          </c:dPt>
          <c:dPt>
            <c:idx val="1"/>
            <c:invertIfNegative val="0"/>
            <c:bubble3D val="0"/>
            <c:spPr>
              <a:solidFill>
                <a:srgbClr val="002060"/>
              </a:solidFill>
              <a:ln>
                <a:noFill/>
              </a:ln>
              <a:effectLst/>
            </c:spPr>
            <c:extLst>
              <c:ext xmlns:c16="http://schemas.microsoft.com/office/drawing/2014/chart" uri="{C3380CC4-5D6E-409C-BE32-E72D297353CC}">
                <c16:uniqueId val="{00000002-CA09-4499-8963-6F33FD6AA5F7}"/>
              </c:ext>
            </c:extLst>
          </c:dPt>
          <c:dPt>
            <c:idx val="2"/>
            <c:invertIfNegative val="0"/>
            <c:bubble3D val="0"/>
            <c:spPr>
              <a:solidFill>
                <a:srgbClr val="002060"/>
              </a:solidFill>
              <a:ln>
                <a:noFill/>
              </a:ln>
              <a:effectLst/>
            </c:spPr>
            <c:extLst>
              <c:ext xmlns:c16="http://schemas.microsoft.com/office/drawing/2014/chart" uri="{C3380CC4-5D6E-409C-BE32-E72D297353CC}">
                <c16:uniqueId val="{00000003-CA09-4499-8963-6F33FD6AA5F7}"/>
              </c:ext>
            </c:extLst>
          </c:dPt>
          <c:dPt>
            <c:idx val="3"/>
            <c:invertIfNegative val="0"/>
            <c:bubble3D val="0"/>
            <c:spPr>
              <a:solidFill>
                <a:srgbClr val="002060"/>
              </a:solidFill>
              <a:ln>
                <a:noFill/>
              </a:ln>
              <a:effectLst/>
            </c:spPr>
            <c:extLst>
              <c:ext xmlns:c16="http://schemas.microsoft.com/office/drawing/2014/chart" uri="{C3380CC4-5D6E-409C-BE32-E72D297353CC}">
                <c16:uniqueId val="{00000004-CA09-4499-8963-6F33FD6AA5F7}"/>
              </c:ext>
            </c:extLst>
          </c:dPt>
          <c:dPt>
            <c:idx val="18"/>
            <c:invertIfNegative val="0"/>
            <c:bubble3D val="0"/>
            <c:spPr>
              <a:solidFill>
                <a:srgbClr val="FFC000"/>
              </a:solidFill>
              <a:ln>
                <a:noFill/>
              </a:ln>
              <a:effectLst/>
            </c:spPr>
            <c:extLst>
              <c:ext xmlns:c16="http://schemas.microsoft.com/office/drawing/2014/chart" uri="{C3380CC4-5D6E-409C-BE32-E72D297353CC}">
                <c16:uniqueId val="{00000008-5969-4833-8BFA-3AB80154CC16}"/>
              </c:ext>
            </c:extLst>
          </c:dPt>
          <c:dPt>
            <c:idx val="19"/>
            <c:invertIfNegative val="0"/>
            <c:bubble3D val="0"/>
            <c:spPr>
              <a:solidFill>
                <a:srgbClr val="FFC000"/>
              </a:solidFill>
              <a:ln>
                <a:noFill/>
              </a:ln>
              <a:effectLst/>
            </c:spPr>
            <c:extLst>
              <c:ext xmlns:c16="http://schemas.microsoft.com/office/drawing/2014/chart" uri="{C3380CC4-5D6E-409C-BE32-E72D297353CC}">
                <c16:uniqueId val="{00000009-5969-4833-8BFA-3AB80154CC16}"/>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rgbClr val="000000"/>
                    </a:solidFill>
                    <a:latin typeface="+mn-lt"/>
                    <a:ea typeface="+mn-ea"/>
                    <a:cs typeface="+mn-cs"/>
                  </a:defRPr>
                </a:pPr>
                <a:endParaRPr lang="nl-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Blad1!$BG$87:$BG$106</c:f>
              <c:numCache>
                <c:formatCode>General</c:formatCode>
                <c:ptCount val="20"/>
                <c:pt idx="0">
                  <c:v>45</c:v>
                </c:pt>
                <c:pt idx="1">
                  <c:v>46</c:v>
                </c:pt>
                <c:pt idx="2">
                  <c:v>47</c:v>
                </c:pt>
                <c:pt idx="3">
                  <c:v>48</c:v>
                </c:pt>
                <c:pt idx="4">
                  <c:v>49</c:v>
                </c:pt>
                <c:pt idx="5">
                  <c:v>50</c:v>
                </c:pt>
                <c:pt idx="6">
                  <c:v>51</c:v>
                </c:pt>
                <c:pt idx="7">
                  <c:v>52</c:v>
                </c:pt>
                <c:pt idx="8">
                  <c:v>53</c:v>
                </c:pt>
                <c:pt idx="9">
                  <c:v>54</c:v>
                </c:pt>
                <c:pt idx="10">
                  <c:v>55</c:v>
                </c:pt>
                <c:pt idx="11">
                  <c:v>56</c:v>
                </c:pt>
                <c:pt idx="12">
                  <c:v>57</c:v>
                </c:pt>
                <c:pt idx="13">
                  <c:v>58</c:v>
                </c:pt>
                <c:pt idx="14">
                  <c:v>59</c:v>
                </c:pt>
                <c:pt idx="15">
                  <c:v>60</c:v>
                </c:pt>
                <c:pt idx="16">
                  <c:v>61</c:v>
                </c:pt>
                <c:pt idx="17">
                  <c:v>62</c:v>
                </c:pt>
                <c:pt idx="18">
                  <c:v>63</c:v>
                </c:pt>
                <c:pt idx="19">
                  <c:v>64</c:v>
                </c:pt>
              </c:numCache>
            </c:numRef>
          </c:cat>
          <c:val>
            <c:numRef>
              <c:f>Blad1!$BV$87:$BV$106</c:f>
              <c:numCache>
                <c:formatCode>"€"\ #,##0</c:formatCode>
                <c:ptCount val="20"/>
                <c:pt idx="0">
                  <c:v>9333.3333333333285</c:v>
                </c:pt>
                <c:pt idx="1">
                  <c:v>6666.6666666666715</c:v>
                </c:pt>
                <c:pt idx="2">
                  <c:v>4000</c:v>
                </c:pt>
                <c:pt idx="3">
                  <c:v>1333.333333333343</c:v>
                </c:pt>
                <c:pt idx="4">
                  <c:v>-1333.333333333343</c:v>
                </c:pt>
                <c:pt idx="5">
                  <c:v>-4000</c:v>
                </c:pt>
                <c:pt idx="6">
                  <c:v>-6666.666666666657</c:v>
                </c:pt>
                <c:pt idx="7">
                  <c:v>-9333.333333333343</c:v>
                </c:pt>
                <c:pt idx="8">
                  <c:v>-12000</c:v>
                </c:pt>
                <c:pt idx="9">
                  <c:v>-14666.666666666657</c:v>
                </c:pt>
                <c:pt idx="10">
                  <c:v>-17333.333333333343</c:v>
                </c:pt>
                <c:pt idx="11">
                  <c:v>-22000</c:v>
                </c:pt>
                <c:pt idx="12">
                  <c:v>-26666.666666666657</c:v>
                </c:pt>
                <c:pt idx="13">
                  <c:v>-31333.333333333343</c:v>
                </c:pt>
                <c:pt idx="14">
                  <c:v>-36000</c:v>
                </c:pt>
                <c:pt idx="15">
                  <c:v>-40666.666666666657</c:v>
                </c:pt>
                <c:pt idx="16">
                  <c:v>-45333.333333333343</c:v>
                </c:pt>
                <c:pt idx="17">
                  <c:v>-50000</c:v>
                </c:pt>
                <c:pt idx="18">
                  <c:v>-14319.658666666684</c:v>
                </c:pt>
                <c:pt idx="19">
                  <c:v>-8622.9992727272765</c:v>
                </c:pt>
              </c:numCache>
            </c:numRef>
          </c:val>
          <c:extLst>
            <c:ext xmlns:c16="http://schemas.microsoft.com/office/drawing/2014/chart" uri="{C3380CC4-5D6E-409C-BE32-E72D297353CC}">
              <c16:uniqueId val="{00000000-CA09-4499-8963-6F33FD6AA5F7}"/>
            </c:ext>
          </c:extLst>
        </c:ser>
        <c:dLbls>
          <c:showLegendKey val="0"/>
          <c:showVal val="0"/>
          <c:showCatName val="0"/>
          <c:showSerName val="0"/>
          <c:showPercent val="0"/>
          <c:showBubbleSize val="0"/>
        </c:dLbls>
        <c:gapWidth val="219"/>
        <c:overlap val="-27"/>
        <c:axId val="276337984"/>
        <c:axId val="276338768"/>
      </c:barChart>
      <c:catAx>
        <c:axId val="276337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rgbClr val="000000"/>
                </a:solidFill>
                <a:latin typeface="+mn-lt"/>
                <a:ea typeface="+mn-ea"/>
                <a:cs typeface="+mn-cs"/>
              </a:defRPr>
            </a:pPr>
            <a:endParaRPr lang="nl-NL"/>
          </a:p>
        </c:txPr>
        <c:crossAx val="276338768"/>
        <c:crosses val="autoZero"/>
        <c:auto val="1"/>
        <c:lblAlgn val="ctr"/>
        <c:lblOffset val="100"/>
        <c:noMultiLvlLbl val="0"/>
      </c:catAx>
      <c:valAx>
        <c:axId val="276338768"/>
        <c:scaling>
          <c:orientation val="minMax"/>
        </c:scaling>
        <c:delete val="0"/>
        <c:axPos val="l"/>
        <c:numFmt formatCode="&quot;€&quot;\ #,##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0000"/>
                </a:solidFill>
                <a:latin typeface="+mn-lt"/>
                <a:ea typeface="+mn-ea"/>
                <a:cs typeface="+mn-cs"/>
              </a:defRPr>
            </a:pPr>
            <a:endParaRPr lang="nl-NL"/>
          </a:p>
        </c:txPr>
        <c:crossAx val="276337984"/>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rgbClr val="000000"/>
                </a:solidFill>
                <a:latin typeface="+mn-lt"/>
                <a:ea typeface="+mn-ea"/>
                <a:cs typeface="+mn-cs"/>
              </a:defRPr>
            </a:pPr>
            <a:r>
              <a:rPr lang="nl-NL" sz="1600">
                <a:solidFill>
                  <a:srgbClr val="000000"/>
                </a:solidFill>
              </a:rPr>
              <a:t>Sociaal</a:t>
            </a:r>
            <a:r>
              <a:rPr lang="nl-NL" sz="1600" baseline="0">
                <a:solidFill>
                  <a:srgbClr val="000000"/>
                </a:solidFill>
              </a:rPr>
              <a:t> Plan 2019  KRF 1 versus TV factor 2,2 </a:t>
            </a:r>
          </a:p>
          <a:p>
            <a:pPr>
              <a:defRPr sz="1600">
                <a:solidFill>
                  <a:srgbClr val="000000"/>
                </a:solidFill>
              </a:defRPr>
            </a:pPr>
            <a:r>
              <a:rPr lang="nl-NL" sz="1600" baseline="0">
                <a:solidFill>
                  <a:srgbClr val="000000"/>
                </a:solidFill>
              </a:rPr>
              <a:t>(inkomen 4000 euro)</a:t>
            </a:r>
            <a:endParaRPr lang="nl-NL" sz="1600">
              <a:solidFill>
                <a:srgbClr val="000000"/>
              </a:solidFill>
            </a:endParaRPr>
          </a:p>
        </c:rich>
      </c:tx>
      <c:layout>
        <c:manualLayout>
          <c:xMode val="edge"/>
          <c:yMode val="edge"/>
          <c:x val="0.30754263296480822"/>
          <c:y val="1.4038103613584728E-2"/>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rgbClr val="000000"/>
              </a:solidFill>
              <a:latin typeface="+mn-lt"/>
              <a:ea typeface="+mn-ea"/>
              <a:cs typeface="+mn-cs"/>
            </a:defRPr>
          </a:pPr>
          <a:endParaRPr lang="nl-NL"/>
        </a:p>
      </c:txPr>
    </c:title>
    <c:autoTitleDeleted val="0"/>
    <c:plotArea>
      <c:layout>
        <c:manualLayout>
          <c:layoutTarget val="inner"/>
          <c:xMode val="edge"/>
          <c:yMode val="edge"/>
          <c:x val="8.8234972942227693E-2"/>
          <c:y val="0.20206424234144071"/>
          <c:w val="0.90318211428390727"/>
          <c:h val="0.77736999537950213"/>
        </c:manualLayout>
      </c:layout>
      <c:barChart>
        <c:barDir val="col"/>
        <c:grouping val="clustered"/>
        <c:varyColors val="0"/>
        <c:ser>
          <c:idx val="0"/>
          <c:order val="0"/>
          <c:spPr>
            <a:solidFill>
              <a:srgbClr val="FF000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1-2ABB-475E-8CF9-4ADC0327D3AA}"/>
              </c:ext>
            </c:extLst>
          </c:dPt>
          <c:dPt>
            <c:idx val="18"/>
            <c:invertIfNegative val="0"/>
            <c:bubble3D val="0"/>
            <c:spPr>
              <a:solidFill>
                <a:srgbClr val="FFC000"/>
              </a:solidFill>
              <a:ln>
                <a:noFill/>
              </a:ln>
              <a:effectLst/>
            </c:spPr>
            <c:extLst>
              <c:ext xmlns:c16="http://schemas.microsoft.com/office/drawing/2014/chart" uri="{C3380CC4-5D6E-409C-BE32-E72D297353CC}">
                <c16:uniqueId val="{00000002-2ABB-475E-8CF9-4ADC0327D3AA}"/>
              </c:ext>
            </c:extLst>
          </c:dPt>
          <c:dPt>
            <c:idx val="19"/>
            <c:invertIfNegative val="0"/>
            <c:bubble3D val="0"/>
            <c:spPr>
              <a:solidFill>
                <a:srgbClr val="FFC000"/>
              </a:solidFill>
              <a:ln>
                <a:noFill/>
              </a:ln>
              <a:effectLst/>
            </c:spPr>
            <c:extLst>
              <c:ext xmlns:c16="http://schemas.microsoft.com/office/drawing/2014/chart" uri="{C3380CC4-5D6E-409C-BE32-E72D297353CC}">
                <c16:uniqueId val="{00000003-2ABB-475E-8CF9-4ADC0327D3AA}"/>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rgbClr val="000000"/>
                    </a:solidFill>
                    <a:latin typeface="+mn-lt"/>
                    <a:ea typeface="+mn-ea"/>
                    <a:cs typeface="+mn-cs"/>
                  </a:defRPr>
                </a:pPr>
                <a:endParaRPr lang="nl-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Blad1!$BG$87:$BG$106</c:f>
              <c:numCache>
                <c:formatCode>General</c:formatCode>
                <c:ptCount val="20"/>
                <c:pt idx="0">
                  <c:v>45</c:v>
                </c:pt>
                <c:pt idx="1">
                  <c:v>46</c:v>
                </c:pt>
                <c:pt idx="2">
                  <c:v>47</c:v>
                </c:pt>
                <c:pt idx="3">
                  <c:v>48</c:v>
                </c:pt>
                <c:pt idx="4">
                  <c:v>49</c:v>
                </c:pt>
                <c:pt idx="5">
                  <c:v>50</c:v>
                </c:pt>
                <c:pt idx="6">
                  <c:v>51</c:v>
                </c:pt>
                <c:pt idx="7">
                  <c:v>52</c:v>
                </c:pt>
                <c:pt idx="8">
                  <c:v>53</c:v>
                </c:pt>
                <c:pt idx="9">
                  <c:v>54</c:v>
                </c:pt>
                <c:pt idx="10">
                  <c:v>55</c:v>
                </c:pt>
                <c:pt idx="11">
                  <c:v>56</c:v>
                </c:pt>
                <c:pt idx="12">
                  <c:v>57</c:v>
                </c:pt>
                <c:pt idx="13">
                  <c:v>58</c:v>
                </c:pt>
                <c:pt idx="14">
                  <c:v>59</c:v>
                </c:pt>
                <c:pt idx="15">
                  <c:v>60</c:v>
                </c:pt>
                <c:pt idx="16">
                  <c:v>61</c:v>
                </c:pt>
                <c:pt idx="17">
                  <c:v>62</c:v>
                </c:pt>
                <c:pt idx="18">
                  <c:v>63</c:v>
                </c:pt>
                <c:pt idx="19">
                  <c:v>64</c:v>
                </c:pt>
              </c:numCache>
            </c:numRef>
          </c:cat>
          <c:val>
            <c:numRef>
              <c:f>Blad1!$BV$87:$BV$106</c:f>
              <c:numCache>
                <c:formatCode>"€"\ #,##0</c:formatCode>
                <c:ptCount val="20"/>
                <c:pt idx="0">
                  <c:v>533.33333333333576</c:v>
                </c:pt>
                <c:pt idx="1">
                  <c:v>-2533.3333333333285</c:v>
                </c:pt>
                <c:pt idx="2">
                  <c:v>-5600</c:v>
                </c:pt>
                <c:pt idx="3">
                  <c:v>-8666.666666666657</c:v>
                </c:pt>
                <c:pt idx="4">
                  <c:v>-11733.333333333328</c:v>
                </c:pt>
                <c:pt idx="5">
                  <c:v>-14800</c:v>
                </c:pt>
                <c:pt idx="6">
                  <c:v>-17866.666666666657</c:v>
                </c:pt>
                <c:pt idx="7">
                  <c:v>-20933.333333333328</c:v>
                </c:pt>
                <c:pt idx="8">
                  <c:v>-24000</c:v>
                </c:pt>
                <c:pt idx="9">
                  <c:v>-27066.666666666657</c:v>
                </c:pt>
                <c:pt idx="10">
                  <c:v>-30133.333333333328</c:v>
                </c:pt>
                <c:pt idx="11">
                  <c:v>-35199.999999999985</c:v>
                </c:pt>
                <c:pt idx="12">
                  <c:v>-40266.666666666657</c:v>
                </c:pt>
                <c:pt idx="13">
                  <c:v>-45333.333333333328</c:v>
                </c:pt>
                <c:pt idx="14">
                  <c:v>-50399.999999999985</c:v>
                </c:pt>
                <c:pt idx="15">
                  <c:v>-55466.666666666657</c:v>
                </c:pt>
                <c:pt idx="16">
                  <c:v>-60533.333333333328</c:v>
                </c:pt>
                <c:pt idx="17">
                  <c:v>-65599.999999999985</c:v>
                </c:pt>
                <c:pt idx="18">
                  <c:v>-30319.658666666684</c:v>
                </c:pt>
                <c:pt idx="19">
                  <c:v>-8622.9992727272765</c:v>
                </c:pt>
              </c:numCache>
            </c:numRef>
          </c:val>
          <c:extLst>
            <c:ext xmlns:c16="http://schemas.microsoft.com/office/drawing/2014/chart" uri="{C3380CC4-5D6E-409C-BE32-E72D297353CC}">
              <c16:uniqueId val="{00000000-2ABB-475E-8CF9-4ADC0327D3AA}"/>
            </c:ext>
          </c:extLst>
        </c:ser>
        <c:dLbls>
          <c:showLegendKey val="0"/>
          <c:showVal val="0"/>
          <c:showCatName val="0"/>
          <c:showSerName val="0"/>
          <c:showPercent val="0"/>
          <c:showBubbleSize val="0"/>
        </c:dLbls>
        <c:gapWidth val="219"/>
        <c:overlap val="-27"/>
        <c:axId val="276339160"/>
        <c:axId val="276335632"/>
      </c:barChart>
      <c:catAx>
        <c:axId val="276339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rgbClr val="000000"/>
                </a:solidFill>
                <a:latin typeface="+mn-lt"/>
                <a:ea typeface="+mn-ea"/>
                <a:cs typeface="+mn-cs"/>
              </a:defRPr>
            </a:pPr>
            <a:endParaRPr lang="nl-NL"/>
          </a:p>
        </c:txPr>
        <c:crossAx val="276335632"/>
        <c:crosses val="autoZero"/>
        <c:auto val="1"/>
        <c:lblAlgn val="ctr"/>
        <c:lblOffset val="100"/>
        <c:noMultiLvlLbl val="0"/>
      </c:catAx>
      <c:valAx>
        <c:axId val="276335632"/>
        <c:scaling>
          <c:orientation val="minMax"/>
        </c:scaling>
        <c:delete val="0"/>
        <c:axPos val="l"/>
        <c:numFmt formatCode="&quot;€&quot;\ #,##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0000"/>
                </a:solidFill>
                <a:latin typeface="+mn-lt"/>
                <a:ea typeface="+mn-ea"/>
                <a:cs typeface="+mn-cs"/>
              </a:defRPr>
            </a:pPr>
            <a:endParaRPr lang="nl-NL"/>
          </a:p>
        </c:txPr>
        <c:crossAx val="276339160"/>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rgbClr val="000000"/>
                </a:solidFill>
                <a:latin typeface="+mn-lt"/>
                <a:ea typeface="+mn-ea"/>
                <a:cs typeface="+mn-cs"/>
              </a:defRPr>
            </a:pPr>
            <a:r>
              <a:rPr lang="nl-NL" sz="1600">
                <a:solidFill>
                  <a:srgbClr val="000000"/>
                </a:solidFill>
              </a:rPr>
              <a:t>Sociaal</a:t>
            </a:r>
            <a:r>
              <a:rPr lang="nl-NL" sz="1600" baseline="0">
                <a:solidFill>
                  <a:srgbClr val="000000"/>
                </a:solidFill>
              </a:rPr>
              <a:t> Plan 2019  KRF 0,8 versus TV factor 2,0 </a:t>
            </a:r>
          </a:p>
          <a:p>
            <a:pPr>
              <a:defRPr sz="1600">
                <a:solidFill>
                  <a:srgbClr val="000000"/>
                </a:solidFill>
              </a:defRPr>
            </a:pPr>
            <a:r>
              <a:rPr lang="nl-NL" sz="1600" baseline="0">
                <a:solidFill>
                  <a:srgbClr val="000000"/>
                </a:solidFill>
              </a:rPr>
              <a:t>(inkomen 4000 euro)</a:t>
            </a:r>
            <a:endParaRPr lang="nl-NL" sz="1600">
              <a:solidFill>
                <a:srgbClr val="000000"/>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rgbClr val="000000"/>
              </a:solidFill>
              <a:latin typeface="+mn-lt"/>
              <a:ea typeface="+mn-ea"/>
              <a:cs typeface="+mn-cs"/>
            </a:defRPr>
          </a:pPr>
          <a:endParaRPr lang="nl-NL"/>
        </a:p>
      </c:txPr>
    </c:title>
    <c:autoTitleDeleted val="0"/>
    <c:plotArea>
      <c:layout>
        <c:manualLayout>
          <c:layoutTarget val="inner"/>
          <c:xMode val="edge"/>
          <c:yMode val="edge"/>
          <c:x val="7.5934351579546533E-2"/>
          <c:y val="0.20386965354871989"/>
          <c:w val="0.90318211428390727"/>
          <c:h val="0.77736999537950213"/>
        </c:manualLayout>
      </c:layout>
      <c:barChart>
        <c:barDir val="col"/>
        <c:grouping val="clustered"/>
        <c:varyColors val="0"/>
        <c:ser>
          <c:idx val="0"/>
          <c:order val="0"/>
          <c:spPr>
            <a:solidFill>
              <a:srgbClr val="FF000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1-1C18-481E-BD8F-6E6DC611453C}"/>
              </c:ext>
            </c:extLst>
          </c:dPt>
          <c:dPt>
            <c:idx val="1"/>
            <c:invertIfNegative val="0"/>
            <c:bubble3D val="0"/>
            <c:spPr>
              <a:solidFill>
                <a:srgbClr val="0070C0"/>
              </a:solidFill>
              <a:ln>
                <a:noFill/>
              </a:ln>
              <a:effectLst/>
            </c:spPr>
            <c:extLst>
              <c:ext xmlns:c16="http://schemas.microsoft.com/office/drawing/2014/chart" uri="{C3380CC4-5D6E-409C-BE32-E72D297353CC}">
                <c16:uniqueId val="{00000002-1C18-481E-BD8F-6E6DC611453C}"/>
              </c:ext>
            </c:extLst>
          </c:dPt>
          <c:dPt>
            <c:idx val="2"/>
            <c:invertIfNegative val="0"/>
            <c:bubble3D val="0"/>
            <c:spPr>
              <a:solidFill>
                <a:srgbClr val="0070C0"/>
              </a:solidFill>
              <a:ln>
                <a:noFill/>
              </a:ln>
              <a:effectLst/>
            </c:spPr>
            <c:extLst>
              <c:ext xmlns:c16="http://schemas.microsoft.com/office/drawing/2014/chart" uri="{C3380CC4-5D6E-409C-BE32-E72D297353CC}">
                <c16:uniqueId val="{00000003-1C18-481E-BD8F-6E6DC611453C}"/>
              </c:ext>
            </c:extLst>
          </c:dPt>
          <c:dPt>
            <c:idx val="3"/>
            <c:invertIfNegative val="0"/>
            <c:bubble3D val="0"/>
            <c:spPr>
              <a:solidFill>
                <a:srgbClr val="0070C0"/>
              </a:solidFill>
              <a:ln>
                <a:noFill/>
              </a:ln>
              <a:effectLst/>
            </c:spPr>
            <c:extLst>
              <c:ext xmlns:c16="http://schemas.microsoft.com/office/drawing/2014/chart" uri="{C3380CC4-5D6E-409C-BE32-E72D297353CC}">
                <c16:uniqueId val="{00000004-1C18-481E-BD8F-6E6DC611453C}"/>
              </c:ext>
            </c:extLst>
          </c:dPt>
          <c:dPt>
            <c:idx val="19"/>
            <c:invertIfNegative val="0"/>
            <c:bubble3D val="0"/>
            <c:spPr>
              <a:solidFill>
                <a:srgbClr val="FFC000"/>
              </a:solidFill>
              <a:ln>
                <a:noFill/>
              </a:ln>
              <a:effectLst/>
            </c:spPr>
            <c:extLst>
              <c:ext xmlns:c16="http://schemas.microsoft.com/office/drawing/2014/chart" uri="{C3380CC4-5D6E-409C-BE32-E72D297353CC}">
                <c16:uniqueId val="{00000005-1C18-481E-BD8F-6E6DC611453C}"/>
              </c:ext>
            </c:extLst>
          </c:dPt>
          <c:dLbls>
            <c:dLbl>
              <c:idx val="18"/>
              <c:layout>
                <c:manualLayout>
                  <c:x val="4.4839655862115267E-3"/>
                  <c:y val="-1.91586280525846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C18-481E-BD8F-6E6DC611453C}"/>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rgbClr val="000000"/>
                    </a:solidFill>
                    <a:latin typeface="+mn-lt"/>
                    <a:ea typeface="+mn-ea"/>
                    <a:cs typeface="+mn-cs"/>
                  </a:defRPr>
                </a:pPr>
                <a:endParaRPr lang="nl-NL"/>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Blad1!$BG$87:$BG$106</c:f>
              <c:numCache>
                <c:formatCode>General</c:formatCode>
                <c:ptCount val="20"/>
                <c:pt idx="0">
                  <c:v>45</c:v>
                </c:pt>
                <c:pt idx="1">
                  <c:v>46</c:v>
                </c:pt>
                <c:pt idx="2">
                  <c:v>47</c:v>
                </c:pt>
                <c:pt idx="3">
                  <c:v>48</c:v>
                </c:pt>
                <c:pt idx="4">
                  <c:v>49</c:v>
                </c:pt>
                <c:pt idx="5">
                  <c:v>50</c:v>
                </c:pt>
                <c:pt idx="6">
                  <c:v>51</c:v>
                </c:pt>
                <c:pt idx="7">
                  <c:v>52</c:v>
                </c:pt>
                <c:pt idx="8">
                  <c:v>53</c:v>
                </c:pt>
                <c:pt idx="9">
                  <c:v>54</c:v>
                </c:pt>
                <c:pt idx="10">
                  <c:v>55</c:v>
                </c:pt>
                <c:pt idx="11">
                  <c:v>56</c:v>
                </c:pt>
                <c:pt idx="12">
                  <c:v>57</c:v>
                </c:pt>
                <c:pt idx="13">
                  <c:v>58</c:v>
                </c:pt>
                <c:pt idx="14">
                  <c:v>59</c:v>
                </c:pt>
                <c:pt idx="15">
                  <c:v>60</c:v>
                </c:pt>
                <c:pt idx="16">
                  <c:v>61</c:v>
                </c:pt>
                <c:pt idx="17">
                  <c:v>62</c:v>
                </c:pt>
                <c:pt idx="18">
                  <c:v>63</c:v>
                </c:pt>
                <c:pt idx="19">
                  <c:v>64</c:v>
                </c:pt>
              </c:numCache>
            </c:numRef>
          </c:cat>
          <c:val>
            <c:numRef>
              <c:f>Blad1!$BV$87:$BV$106</c:f>
              <c:numCache>
                <c:formatCode>"€"\ #,##0</c:formatCode>
                <c:ptCount val="20"/>
                <c:pt idx="0">
                  <c:v>7466.6666666666642</c:v>
                </c:pt>
                <c:pt idx="1">
                  <c:v>5333.3333333333358</c:v>
                </c:pt>
                <c:pt idx="2">
                  <c:v>3200</c:v>
                </c:pt>
                <c:pt idx="3">
                  <c:v>1066.6666666666715</c:v>
                </c:pt>
                <c:pt idx="4">
                  <c:v>-1066.6666666666715</c:v>
                </c:pt>
                <c:pt idx="5">
                  <c:v>-3200</c:v>
                </c:pt>
                <c:pt idx="6">
                  <c:v>-5333.3333333333285</c:v>
                </c:pt>
                <c:pt idx="7">
                  <c:v>-7466.6666666666715</c:v>
                </c:pt>
                <c:pt idx="8">
                  <c:v>-9600</c:v>
                </c:pt>
                <c:pt idx="9">
                  <c:v>-11733.333333333328</c:v>
                </c:pt>
                <c:pt idx="10">
                  <c:v>-13866.666666666672</c:v>
                </c:pt>
                <c:pt idx="11">
                  <c:v>-17600</c:v>
                </c:pt>
                <c:pt idx="12">
                  <c:v>-21333.333333333328</c:v>
                </c:pt>
                <c:pt idx="13">
                  <c:v>-25066.666666666672</c:v>
                </c:pt>
                <c:pt idx="14">
                  <c:v>-28800</c:v>
                </c:pt>
                <c:pt idx="15">
                  <c:v>-32533.333333333328</c:v>
                </c:pt>
                <c:pt idx="16">
                  <c:v>-36266.666666666672</c:v>
                </c:pt>
                <c:pt idx="17">
                  <c:v>-40000</c:v>
                </c:pt>
                <c:pt idx="18">
                  <c:v>-40986.325333333356</c:v>
                </c:pt>
                <c:pt idx="19">
                  <c:v>-8622.9992727272765</c:v>
                </c:pt>
              </c:numCache>
            </c:numRef>
          </c:val>
          <c:extLst>
            <c:ext xmlns:c16="http://schemas.microsoft.com/office/drawing/2014/chart" uri="{C3380CC4-5D6E-409C-BE32-E72D297353CC}">
              <c16:uniqueId val="{00000000-1C18-481E-BD8F-6E6DC611453C}"/>
            </c:ext>
          </c:extLst>
        </c:ser>
        <c:dLbls>
          <c:showLegendKey val="0"/>
          <c:showVal val="0"/>
          <c:showCatName val="0"/>
          <c:showSerName val="0"/>
          <c:showPercent val="0"/>
          <c:showBubbleSize val="0"/>
        </c:dLbls>
        <c:gapWidth val="219"/>
        <c:overlap val="-27"/>
        <c:axId val="276332496"/>
        <c:axId val="276332888"/>
      </c:barChart>
      <c:catAx>
        <c:axId val="276332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rgbClr val="000000"/>
                </a:solidFill>
                <a:latin typeface="+mn-lt"/>
                <a:ea typeface="+mn-ea"/>
                <a:cs typeface="+mn-cs"/>
              </a:defRPr>
            </a:pPr>
            <a:endParaRPr lang="nl-NL"/>
          </a:p>
        </c:txPr>
        <c:crossAx val="276332888"/>
        <c:crosses val="autoZero"/>
        <c:auto val="1"/>
        <c:lblAlgn val="ctr"/>
        <c:lblOffset val="100"/>
        <c:noMultiLvlLbl val="0"/>
      </c:catAx>
      <c:valAx>
        <c:axId val="276332888"/>
        <c:scaling>
          <c:orientation val="minMax"/>
        </c:scaling>
        <c:delete val="0"/>
        <c:axPos val="l"/>
        <c:numFmt formatCode="&quot;€&quot;\ #,##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0000"/>
                </a:solidFill>
                <a:latin typeface="+mn-lt"/>
                <a:ea typeface="+mn-ea"/>
                <a:cs typeface="+mn-cs"/>
              </a:defRPr>
            </a:pPr>
            <a:endParaRPr lang="nl-NL"/>
          </a:p>
        </c:txPr>
        <c:crossAx val="276332496"/>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nl-N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2921582" cy="493633"/>
          </a:xfrm>
          <a:prstGeom prst="rect">
            <a:avLst/>
          </a:prstGeom>
        </p:spPr>
        <p:txBody>
          <a:bodyPr vert="horz" lIns="94938" tIns="47469" rIns="94938" bIns="47469" rtlCol="0"/>
          <a:lstStyle>
            <a:lvl1pPr algn="l">
              <a:defRPr sz="1200"/>
            </a:lvl1pPr>
          </a:lstStyle>
          <a:p>
            <a:endParaRPr lang="nl-NL" dirty="0"/>
          </a:p>
        </p:txBody>
      </p:sp>
      <p:sp>
        <p:nvSpPr>
          <p:cNvPr id="3" name="Tijdelijke aanduiding voor datum 2"/>
          <p:cNvSpPr>
            <a:spLocks noGrp="1"/>
          </p:cNvSpPr>
          <p:nvPr>
            <p:ph type="dt" sz="quarter" idx="1"/>
          </p:nvPr>
        </p:nvSpPr>
        <p:spPr>
          <a:xfrm>
            <a:off x="3818971" y="1"/>
            <a:ext cx="2921582" cy="493633"/>
          </a:xfrm>
          <a:prstGeom prst="rect">
            <a:avLst/>
          </a:prstGeom>
        </p:spPr>
        <p:txBody>
          <a:bodyPr vert="horz" lIns="94938" tIns="47469" rIns="94938" bIns="47469" rtlCol="0"/>
          <a:lstStyle>
            <a:lvl1pPr algn="r">
              <a:defRPr sz="1200"/>
            </a:lvl1pPr>
          </a:lstStyle>
          <a:p>
            <a:fld id="{C9D064BE-D7D3-42E9-9D04-324D32677A53}" type="datetimeFigureOut">
              <a:rPr lang="nl-NL" smtClean="0"/>
              <a:t>27-1-2020</a:t>
            </a:fld>
            <a:endParaRPr lang="nl-NL"/>
          </a:p>
        </p:txBody>
      </p:sp>
      <p:sp>
        <p:nvSpPr>
          <p:cNvPr id="4" name="Tijdelijke aanduiding voor voettekst 3"/>
          <p:cNvSpPr>
            <a:spLocks noGrp="1"/>
          </p:cNvSpPr>
          <p:nvPr>
            <p:ph type="ftr" sz="quarter" idx="2"/>
          </p:nvPr>
        </p:nvSpPr>
        <p:spPr>
          <a:xfrm>
            <a:off x="0" y="9377317"/>
            <a:ext cx="2921582" cy="493633"/>
          </a:xfrm>
          <a:prstGeom prst="rect">
            <a:avLst/>
          </a:prstGeom>
        </p:spPr>
        <p:txBody>
          <a:bodyPr vert="horz" lIns="94938" tIns="47469" rIns="94938" bIns="47469"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18971" y="9377317"/>
            <a:ext cx="2921582" cy="493633"/>
          </a:xfrm>
          <a:prstGeom prst="rect">
            <a:avLst/>
          </a:prstGeom>
        </p:spPr>
        <p:txBody>
          <a:bodyPr vert="horz" lIns="94938" tIns="47469" rIns="94938" bIns="47469" rtlCol="0" anchor="b"/>
          <a:lstStyle>
            <a:lvl1pPr algn="r">
              <a:defRPr sz="1200"/>
            </a:lvl1pPr>
          </a:lstStyle>
          <a:p>
            <a:fld id="{259375EF-6499-477F-B789-45B5869DB744}" type="slidenum">
              <a:rPr lang="nl-NL" smtClean="0"/>
              <a:t>‹nr.›</a:t>
            </a:fld>
            <a:endParaRPr lang="nl-NL"/>
          </a:p>
        </p:txBody>
      </p:sp>
    </p:spTree>
    <p:extLst>
      <p:ext uri="{BB962C8B-B14F-4D97-AF65-F5344CB8AC3E}">
        <p14:creationId xmlns:p14="http://schemas.microsoft.com/office/powerpoint/2010/main" val="22631082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2921582" cy="493633"/>
          </a:xfrm>
          <a:prstGeom prst="rect">
            <a:avLst/>
          </a:prstGeom>
        </p:spPr>
        <p:txBody>
          <a:bodyPr vert="horz" lIns="94938" tIns="47469" rIns="94938" bIns="47469" rtlCol="0"/>
          <a:lstStyle>
            <a:lvl1pPr algn="l">
              <a:defRPr sz="1200"/>
            </a:lvl1pPr>
          </a:lstStyle>
          <a:p>
            <a:endParaRPr lang="nl-NL"/>
          </a:p>
        </p:txBody>
      </p:sp>
      <p:sp>
        <p:nvSpPr>
          <p:cNvPr id="3" name="Tijdelijke aanduiding voor datum 2"/>
          <p:cNvSpPr>
            <a:spLocks noGrp="1"/>
          </p:cNvSpPr>
          <p:nvPr>
            <p:ph type="dt" idx="1"/>
          </p:nvPr>
        </p:nvSpPr>
        <p:spPr>
          <a:xfrm>
            <a:off x="3818971" y="1"/>
            <a:ext cx="2921582" cy="493633"/>
          </a:xfrm>
          <a:prstGeom prst="rect">
            <a:avLst/>
          </a:prstGeom>
        </p:spPr>
        <p:txBody>
          <a:bodyPr vert="horz" lIns="94938" tIns="47469" rIns="94938" bIns="47469" rtlCol="0"/>
          <a:lstStyle>
            <a:lvl1pPr algn="r">
              <a:defRPr sz="1200"/>
            </a:lvl1pPr>
          </a:lstStyle>
          <a:p>
            <a:fld id="{56FB5B4C-9419-48A8-88C2-315BEFCF8577}" type="datetimeFigureOut">
              <a:rPr lang="nl-NL" smtClean="0"/>
              <a:pPr/>
              <a:t>27-1-2020</a:t>
            </a:fld>
            <a:endParaRPr lang="nl-NL"/>
          </a:p>
        </p:txBody>
      </p:sp>
      <p:sp>
        <p:nvSpPr>
          <p:cNvPr id="4" name="Tijdelijke aanduiding voor dia-afbeelding 3"/>
          <p:cNvSpPr>
            <a:spLocks noGrp="1" noRot="1" noChangeAspect="1"/>
          </p:cNvSpPr>
          <p:nvPr>
            <p:ph type="sldImg" idx="2"/>
          </p:nvPr>
        </p:nvSpPr>
        <p:spPr>
          <a:xfrm>
            <a:off x="904875" y="741363"/>
            <a:ext cx="4932363" cy="3700462"/>
          </a:xfrm>
          <a:prstGeom prst="rect">
            <a:avLst/>
          </a:prstGeom>
          <a:noFill/>
          <a:ln w="12700">
            <a:solidFill>
              <a:prstClr val="black"/>
            </a:solidFill>
          </a:ln>
        </p:spPr>
        <p:txBody>
          <a:bodyPr vert="horz" lIns="94938" tIns="47469" rIns="94938" bIns="47469" rtlCol="0" anchor="ctr"/>
          <a:lstStyle/>
          <a:p>
            <a:endParaRPr lang="nl-NL"/>
          </a:p>
        </p:txBody>
      </p:sp>
      <p:sp>
        <p:nvSpPr>
          <p:cNvPr id="5" name="Tijdelijke aanduiding voor notities 4"/>
          <p:cNvSpPr>
            <a:spLocks noGrp="1"/>
          </p:cNvSpPr>
          <p:nvPr>
            <p:ph type="body" sz="quarter" idx="3"/>
          </p:nvPr>
        </p:nvSpPr>
        <p:spPr>
          <a:xfrm>
            <a:off x="674212" y="4689515"/>
            <a:ext cx="5393690" cy="4442698"/>
          </a:xfrm>
          <a:prstGeom prst="rect">
            <a:avLst/>
          </a:prstGeom>
        </p:spPr>
        <p:txBody>
          <a:bodyPr vert="horz" lIns="94938" tIns="47469" rIns="94938" bIns="47469"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9377317"/>
            <a:ext cx="2921582" cy="493633"/>
          </a:xfrm>
          <a:prstGeom prst="rect">
            <a:avLst/>
          </a:prstGeom>
        </p:spPr>
        <p:txBody>
          <a:bodyPr vert="horz" lIns="94938" tIns="47469" rIns="94938" bIns="47469"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18971" y="9377317"/>
            <a:ext cx="2921582" cy="493633"/>
          </a:xfrm>
          <a:prstGeom prst="rect">
            <a:avLst/>
          </a:prstGeom>
        </p:spPr>
        <p:txBody>
          <a:bodyPr vert="horz" lIns="94938" tIns="47469" rIns="94938" bIns="47469" rtlCol="0" anchor="b"/>
          <a:lstStyle>
            <a:lvl1pPr algn="r">
              <a:defRPr sz="1200"/>
            </a:lvl1pPr>
          </a:lstStyle>
          <a:p>
            <a:fld id="{4031740A-4554-49AF-A999-6A9B08B63E87}" type="slidenum">
              <a:rPr lang="nl-NL" smtClean="0"/>
              <a:pPr/>
              <a:t>‹nr.›</a:t>
            </a:fld>
            <a:endParaRPr lang="nl-NL"/>
          </a:p>
        </p:txBody>
      </p:sp>
    </p:spTree>
    <p:extLst>
      <p:ext uri="{BB962C8B-B14F-4D97-AF65-F5344CB8AC3E}">
        <p14:creationId xmlns:p14="http://schemas.microsoft.com/office/powerpoint/2010/main" val="3275865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el 1"/>
          <p:cNvSpPr>
            <a:spLocks noGrp="1"/>
          </p:cNvSpPr>
          <p:nvPr>
            <p:ph type="title" hasCustomPrompt="1"/>
          </p:nvPr>
        </p:nvSpPr>
        <p:spPr>
          <a:xfrm>
            <a:off x="611560" y="3429000"/>
            <a:ext cx="5472608" cy="1325042"/>
          </a:xfrm>
          <a:prstGeom prst="rect">
            <a:avLst/>
          </a:prstGeom>
        </p:spPr>
        <p:txBody>
          <a:bodyPr lIns="0" tIns="0" rIns="0" bIns="0"/>
          <a:lstStyle>
            <a:lvl1pPr marL="0" algn="l">
              <a:lnSpc>
                <a:spcPts val="5400"/>
              </a:lnSpc>
              <a:defRPr sz="5400" b="1" i="0" cap="all" spc="40" baseline="0">
                <a:solidFill>
                  <a:schemeClr val="accent2"/>
                </a:solidFill>
              </a:defRPr>
            </a:lvl1pPr>
          </a:lstStyle>
          <a:p>
            <a:r>
              <a:rPr lang="nl-NL" dirty="0" smtClean="0"/>
              <a:t>Titel van de</a:t>
            </a:r>
            <a:br>
              <a:rPr lang="nl-NL" dirty="0" smtClean="0"/>
            </a:br>
            <a:r>
              <a:rPr lang="nl-NL" dirty="0" smtClean="0"/>
              <a:t>presentatie</a:t>
            </a:r>
            <a:endParaRPr lang="nl-NL" dirty="0"/>
          </a:p>
        </p:txBody>
      </p:sp>
      <p:sp>
        <p:nvSpPr>
          <p:cNvPr id="5" name="Tijdelijke aanduiding voor datum 8"/>
          <p:cNvSpPr>
            <a:spLocks noGrp="1"/>
          </p:cNvSpPr>
          <p:nvPr>
            <p:ph type="dt" sz="half" idx="11"/>
          </p:nvPr>
        </p:nvSpPr>
        <p:spPr>
          <a:xfrm>
            <a:off x="611560" y="6336000"/>
            <a:ext cx="2267472" cy="216023"/>
          </a:xfrm>
          <a:prstGeom prst="rect">
            <a:avLst/>
          </a:prstGeom>
        </p:spPr>
        <p:txBody>
          <a:bodyPr lIns="0" tIns="0" rIns="0" bIns="0" anchor="ctr"/>
          <a:lstStyle>
            <a:lvl1pPr>
              <a:defRPr sz="1600" b="0" cap="all" baseline="0">
                <a:solidFill>
                  <a:schemeClr val="bg1"/>
                </a:solidFill>
              </a:defRPr>
            </a:lvl1pPr>
          </a:lstStyle>
          <a:p>
            <a:fld id="{BA315520-9F42-4DF6-9FAA-3E5BA9FECEFF}" type="datetime4">
              <a:rPr lang="nl-NL" smtClean="0"/>
              <a:t>27 januari 2020</a:t>
            </a:fld>
            <a:endParaRPr lang="nl-NL" dirty="0"/>
          </a:p>
        </p:txBody>
      </p:sp>
      <p:sp>
        <p:nvSpPr>
          <p:cNvPr id="6" name="Tijdelijke aanduiding voor voettekst 9"/>
          <p:cNvSpPr>
            <a:spLocks noGrp="1"/>
          </p:cNvSpPr>
          <p:nvPr>
            <p:ph type="ftr" sz="quarter" idx="12"/>
          </p:nvPr>
        </p:nvSpPr>
        <p:spPr>
          <a:xfrm>
            <a:off x="2952440" y="6336000"/>
            <a:ext cx="5003936" cy="216023"/>
          </a:xfrm>
          <a:prstGeom prst="rect">
            <a:avLst/>
          </a:prstGeom>
        </p:spPr>
        <p:txBody>
          <a:bodyPr lIns="0" tIns="0" rIns="0" bIns="0" anchor="ctr"/>
          <a:lstStyle>
            <a:lvl1pPr algn="l">
              <a:defRPr sz="1600" b="0" cap="all" baseline="0">
                <a:solidFill>
                  <a:schemeClr val="bg1"/>
                </a:solidFill>
              </a:defRPr>
            </a:lvl1pPr>
          </a:lstStyle>
          <a:p>
            <a:r>
              <a:rPr lang="nl-NL" smtClean="0"/>
              <a:t>Kaderbijeenkomst regio Noord</a:t>
            </a:r>
            <a:endParaRPr lang="nl-NL" dirty="0"/>
          </a:p>
        </p:txBody>
      </p:sp>
    </p:spTree>
    <p:extLst>
      <p:ext uri="{BB962C8B-B14F-4D97-AF65-F5344CB8AC3E}">
        <p14:creationId xmlns:p14="http://schemas.microsoft.com/office/powerpoint/2010/main" val="5353570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 (standaard)">
    <p:spTree>
      <p:nvGrpSpPr>
        <p:cNvPr id="1" name=""/>
        <p:cNvGrpSpPr/>
        <p:nvPr/>
      </p:nvGrpSpPr>
      <p:grpSpPr>
        <a:xfrm>
          <a:off x="0" y="0"/>
          <a:ext cx="0" cy="0"/>
          <a:chOff x="0" y="0"/>
          <a:chExt cx="0" cy="0"/>
        </a:xfrm>
      </p:grpSpPr>
      <p:sp>
        <p:nvSpPr>
          <p:cNvPr id="6" name="Tijdelijke aanduiding voor dianummer 10"/>
          <p:cNvSpPr>
            <a:spLocks noGrp="1"/>
          </p:cNvSpPr>
          <p:nvPr>
            <p:ph type="sldNum" sz="quarter" idx="13"/>
          </p:nvPr>
        </p:nvSpPr>
        <p:spPr>
          <a:xfrm>
            <a:off x="7812000" y="6480000"/>
            <a:ext cx="1080480" cy="216000"/>
          </a:xfrm>
          <a:prstGeom prst="rect">
            <a:avLst/>
          </a:prstGeom>
        </p:spPr>
        <p:txBody>
          <a:bodyPr lIns="0" tIns="0" rIns="0" bIns="0" anchor="ctr"/>
          <a:lstStyle>
            <a:lvl1pPr algn="r">
              <a:defRPr sz="1100">
                <a:solidFill>
                  <a:schemeClr val="bg1"/>
                </a:solidFill>
              </a:defRPr>
            </a:lvl1pPr>
          </a:lstStyle>
          <a:p>
            <a:fld id="{1F2BC8B9-DD51-48F3-969F-95BCA5F4ED8D}" type="slidenum">
              <a:rPr lang="nl-NL" smtClean="0"/>
              <a:pPr/>
              <a:t>‹nr.›</a:t>
            </a:fld>
            <a:endParaRPr lang="nl-NL" dirty="0"/>
          </a:p>
        </p:txBody>
      </p:sp>
      <p:sp>
        <p:nvSpPr>
          <p:cNvPr id="7" name="Tijdelijke aanduiding voor voettekst 9"/>
          <p:cNvSpPr>
            <a:spLocks noGrp="1"/>
          </p:cNvSpPr>
          <p:nvPr>
            <p:ph type="ftr" sz="quarter" idx="12"/>
          </p:nvPr>
        </p:nvSpPr>
        <p:spPr>
          <a:xfrm>
            <a:off x="2160000" y="6480000"/>
            <a:ext cx="5580000" cy="216023"/>
          </a:xfrm>
          <a:prstGeom prst="rect">
            <a:avLst/>
          </a:prstGeom>
        </p:spPr>
        <p:txBody>
          <a:bodyPr lIns="0" tIns="0" rIns="0" bIns="0" anchor="ctr"/>
          <a:lstStyle>
            <a:lvl1pPr algn="ctr">
              <a:defRPr sz="1100" cap="all" baseline="0">
                <a:solidFill>
                  <a:schemeClr val="bg1"/>
                </a:solidFill>
              </a:defRPr>
            </a:lvl1pPr>
          </a:lstStyle>
          <a:p>
            <a:r>
              <a:rPr lang="nl-NL" smtClean="0"/>
              <a:t>Kaderbijeenkomst regio Noord</a:t>
            </a:r>
            <a:endParaRPr lang="nl-NL" dirty="0"/>
          </a:p>
        </p:txBody>
      </p:sp>
      <p:sp>
        <p:nvSpPr>
          <p:cNvPr id="8" name="Tijdelijke aanduiding voor datum 8"/>
          <p:cNvSpPr>
            <a:spLocks noGrp="1"/>
          </p:cNvSpPr>
          <p:nvPr>
            <p:ph type="dt" sz="half" idx="11"/>
          </p:nvPr>
        </p:nvSpPr>
        <p:spPr>
          <a:xfrm>
            <a:off x="683568" y="6480000"/>
            <a:ext cx="1368152" cy="216023"/>
          </a:xfrm>
          <a:prstGeom prst="rect">
            <a:avLst/>
          </a:prstGeom>
        </p:spPr>
        <p:txBody>
          <a:bodyPr wrap="none" lIns="0" tIns="0" rIns="0" bIns="0" anchor="ctr"/>
          <a:lstStyle>
            <a:lvl1pPr algn="l">
              <a:defRPr sz="1100" cap="all" baseline="0">
                <a:solidFill>
                  <a:schemeClr val="bg1"/>
                </a:solidFill>
              </a:defRPr>
            </a:lvl1pPr>
          </a:lstStyle>
          <a:p>
            <a:fld id="{88A890C5-E875-4C75-94E4-6B419B1D6A7E}" type="datetime4">
              <a:rPr lang="nl-NL" smtClean="0"/>
              <a:t>27 januari 2020</a:t>
            </a:fld>
            <a:endParaRPr lang="nl-NL" dirty="0"/>
          </a:p>
        </p:txBody>
      </p:sp>
      <p:sp>
        <p:nvSpPr>
          <p:cNvPr id="10" name="Tijdelijke aanduiding voor tekst 3"/>
          <p:cNvSpPr>
            <a:spLocks noGrp="1"/>
          </p:cNvSpPr>
          <p:nvPr>
            <p:ph type="body" sz="quarter" idx="10" hasCustomPrompt="1"/>
          </p:nvPr>
        </p:nvSpPr>
        <p:spPr>
          <a:xfrm>
            <a:off x="683568" y="1628800"/>
            <a:ext cx="8136903" cy="4464496"/>
          </a:xfrm>
          <a:prstGeom prst="rect">
            <a:avLst/>
          </a:prstGeom>
        </p:spPr>
        <p:txBody>
          <a:bodyPr lIns="0" tIns="0" rIns="0" bIns="0"/>
          <a:lstStyle>
            <a:lvl1pPr marL="342900" indent="-342900">
              <a:lnSpc>
                <a:spcPct val="100000"/>
              </a:lnSpc>
              <a:spcBef>
                <a:spcPts val="0"/>
              </a:spcBef>
              <a:buFont typeface="Arial" pitchFamily="34" charset="0"/>
              <a:buChar char="•"/>
              <a:defRPr sz="3600" b="0" baseline="0">
                <a:solidFill>
                  <a:srgbClr val="333333"/>
                </a:solidFill>
              </a:defRPr>
            </a:lvl1pPr>
            <a:lvl2pPr>
              <a:defRPr sz="2200">
                <a:solidFill>
                  <a:schemeClr val="bg1"/>
                </a:solidFill>
              </a:defRPr>
            </a:lvl2pPr>
            <a:lvl3pPr>
              <a:defRPr sz="2200">
                <a:solidFill>
                  <a:schemeClr val="bg1"/>
                </a:solidFill>
              </a:defRPr>
            </a:lvl3pPr>
            <a:lvl4pPr>
              <a:defRPr sz="2200">
                <a:solidFill>
                  <a:schemeClr val="bg1"/>
                </a:solidFill>
              </a:defRPr>
            </a:lvl4pPr>
            <a:lvl5pPr>
              <a:defRPr sz="2200">
                <a:solidFill>
                  <a:schemeClr val="bg1"/>
                </a:solidFill>
              </a:defRPr>
            </a:lvl5pPr>
          </a:lstStyle>
          <a:p>
            <a:pPr lvl="0"/>
            <a:r>
              <a:rPr lang="nl-NL" dirty="0" smtClean="0"/>
              <a:t>Voer hier uw tekst in, gebruik korte zinnen en ronde </a:t>
            </a:r>
            <a:r>
              <a:rPr lang="nl-NL" dirty="0" err="1" smtClean="0"/>
              <a:t>bulletpoints</a:t>
            </a:r>
            <a:r>
              <a:rPr lang="nl-NL" dirty="0" smtClean="0"/>
              <a:t> als opsommingsteken.</a:t>
            </a:r>
          </a:p>
        </p:txBody>
      </p:sp>
      <p:sp>
        <p:nvSpPr>
          <p:cNvPr id="11" name="Titel 1"/>
          <p:cNvSpPr>
            <a:spLocks noGrp="1"/>
          </p:cNvSpPr>
          <p:nvPr>
            <p:ph type="title" hasCustomPrompt="1"/>
          </p:nvPr>
        </p:nvSpPr>
        <p:spPr>
          <a:xfrm>
            <a:off x="684368" y="476672"/>
            <a:ext cx="7055984" cy="661720"/>
          </a:xfrm>
          <a:prstGeom prst="rect">
            <a:avLst/>
          </a:prstGeom>
        </p:spPr>
        <p:txBody>
          <a:bodyPr wrap="none" lIns="0" tIns="0" rIns="0" bIns="0">
            <a:noAutofit/>
          </a:bodyPr>
          <a:lstStyle>
            <a:lvl1pPr algn="l">
              <a:defRPr sz="4300" b="1" i="0" cap="all" spc="40" baseline="0">
                <a:solidFill>
                  <a:srgbClr val="009FDA"/>
                </a:solidFill>
              </a:defRPr>
            </a:lvl1pPr>
          </a:lstStyle>
          <a:p>
            <a:r>
              <a:rPr lang="nl-NL" dirty="0" smtClean="0"/>
              <a:t>Klik om kop te bewerken</a:t>
            </a:r>
            <a:endParaRPr lang="nl-NL"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 met afbeelding">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jdelijke aanduiding voor tekst 3"/>
          <p:cNvSpPr>
            <a:spLocks noGrp="1"/>
          </p:cNvSpPr>
          <p:nvPr>
            <p:ph type="body" sz="quarter" idx="10" hasCustomPrompt="1"/>
          </p:nvPr>
        </p:nvSpPr>
        <p:spPr>
          <a:xfrm>
            <a:off x="683569" y="1628800"/>
            <a:ext cx="4104456" cy="4464496"/>
          </a:xfrm>
          <a:prstGeom prst="rect">
            <a:avLst/>
          </a:prstGeom>
        </p:spPr>
        <p:txBody>
          <a:bodyPr lIns="0" tIns="0" rIns="0" bIns="0"/>
          <a:lstStyle>
            <a:lvl1pPr marL="342900" indent="-342900">
              <a:lnSpc>
                <a:spcPct val="100000"/>
              </a:lnSpc>
              <a:spcBef>
                <a:spcPts val="0"/>
              </a:spcBef>
              <a:buFont typeface="Arial" pitchFamily="34" charset="0"/>
              <a:buChar char="•"/>
              <a:defRPr sz="3600" b="0">
                <a:solidFill>
                  <a:srgbClr val="333333"/>
                </a:solidFill>
              </a:defRPr>
            </a:lvl1pPr>
            <a:lvl2pPr>
              <a:defRPr sz="2200">
                <a:solidFill>
                  <a:schemeClr val="bg1"/>
                </a:solidFill>
              </a:defRPr>
            </a:lvl2pPr>
            <a:lvl3pPr>
              <a:defRPr sz="2200">
                <a:solidFill>
                  <a:schemeClr val="bg1"/>
                </a:solidFill>
              </a:defRPr>
            </a:lvl3pPr>
            <a:lvl4pPr>
              <a:defRPr sz="2200">
                <a:solidFill>
                  <a:schemeClr val="bg1"/>
                </a:solidFill>
              </a:defRPr>
            </a:lvl4pPr>
            <a:lvl5pPr>
              <a:defRPr sz="2200">
                <a:solidFill>
                  <a:schemeClr val="bg1"/>
                </a:solidFill>
              </a:defRPr>
            </a:lvl5pPr>
          </a:lstStyle>
          <a:p>
            <a:pPr lvl="0"/>
            <a:r>
              <a:rPr lang="nl-NL" dirty="0" smtClean="0"/>
              <a:t>Voer hier uw tekst in, gebruik korte zinnen en ronde </a:t>
            </a:r>
            <a:r>
              <a:rPr lang="nl-NL" dirty="0" err="1" smtClean="0"/>
              <a:t>bulletpoints</a:t>
            </a:r>
            <a:r>
              <a:rPr lang="nl-NL" dirty="0" smtClean="0"/>
              <a:t> als opsommingsteken</a:t>
            </a:r>
          </a:p>
        </p:txBody>
      </p:sp>
      <p:sp>
        <p:nvSpPr>
          <p:cNvPr id="7" name="Tijdelijke aanduiding voor afbeelding 6"/>
          <p:cNvSpPr>
            <a:spLocks noGrp="1"/>
          </p:cNvSpPr>
          <p:nvPr>
            <p:ph type="pic" sz="quarter" idx="14"/>
          </p:nvPr>
        </p:nvSpPr>
        <p:spPr>
          <a:xfrm>
            <a:off x="5220072" y="1628800"/>
            <a:ext cx="3923928" cy="4680520"/>
          </a:xfrm>
          <a:prstGeom prst="rect">
            <a:avLst/>
          </a:prstGeom>
          <a:noFill/>
        </p:spPr>
        <p:txBody>
          <a:bodyPr/>
          <a:lstStyle>
            <a:lvl1pPr>
              <a:defRPr>
                <a:solidFill>
                  <a:schemeClr val="bg1"/>
                </a:solidFill>
              </a:defRPr>
            </a:lvl1pPr>
          </a:lstStyle>
          <a:p>
            <a:r>
              <a:rPr lang="nl-NL" smtClean="0"/>
              <a:t>Klik op het pictogram als u een afbeelding wilt toevoegen</a:t>
            </a:r>
            <a:endParaRPr lang="nl-NL" dirty="0"/>
          </a:p>
        </p:txBody>
      </p:sp>
      <p:sp>
        <p:nvSpPr>
          <p:cNvPr id="8" name="Tijdelijke aanduiding voor datum 8"/>
          <p:cNvSpPr>
            <a:spLocks noGrp="1"/>
          </p:cNvSpPr>
          <p:nvPr>
            <p:ph type="dt" sz="half" idx="11"/>
          </p:nvPr>
        </p:nvSpPr>
        <p:spPr>
          <a:xfrm>
            <a:off x="683568" y="6480000"/>
            <a:ext cx="1368152" cy="216023"/>
          </a:xfrm>
          <a:prstGeom prst="rect">
            <a:avLst/>
          </a:prstGeom>
        </p:spPr>
        <p:txBody>
          <a:bodyPr wrap="none" lIns="0" tIns="0" rIns="0" bIns="0" anchor="ctr"/>
          <a:lstStyle>
            <a:lvl1pPr algn="l">
              <a:defRPr sz="1100" cap="all" baseline="0">
                <a:solidFill>
                  <a:schemeClr val="bg1"/>
                </a:solidFill>
              </a:defRPr>
            </a:lvl1pPr>
          </a:lstStyle>
          <a:p>
            <a:fld id="{7403E757-1EBD-4531-A996-63BE2AC5ADFA}" type="datetime4">
              <a:rPr lang="nl-NL" smtClean="0"/>
              <a:t>27 januari 2020</a:t>
            </a:fld>
            <a:endParaRPr lang="nl-NL" dirty="0"/>
          </a:p>
        </p:txBody>
      </p:sp>
      <p:sp>
        <p:nvSpPr>
          <p:cNvPr id="12" name="Tijdelijke aanduiding voor voettekst 9"/>
          <p:cNvSpPr>
            <a:spLocks noGrp="1"/>
          </p:cNvSpPr>
          <p:nvPr>
            <p:ph type="ftr" sz="quarter" idx="12"/>
          </p:nvPr>
        </p:nvSpPr>
        <p:spPr>
          <a:xfrm>
            <a:off x="2160000" y="6480000"/>
            <a:ext cx="5580000" cy="216023"/>
          </a:xfrm>
          <a:prstGeom prst="rect">
            <a:avLst/>
          </a:prstGeom>
        </p:spPr>
        <p:txBody>
          <a:bodyPr lIns="0" tIns="0" rIns="0" bIns="0" anchor="ctr"/>
          <a:lstStyle>
            <a:lvl1pPr algn="ctr">
              <a:defRPr sz="1100" cap="all" baseline="0">
                <a:solidFill>
                  <a:schemeClr val="bg1"/>
                </a:solidFill>
              </a:defRPr>
            </a:lvl1pPr>
          </a:lstStyle>
          <a:p>
            <a:r>
              <a:rPr lang="nl-NL" smtClean="0"/>
              <a:t>Kaderbijeenkomst regio Noord</a:t>
            </a:r>
            <a:endParaRPr lang="nl-NL" dirty="0"/>
          </a:p>
        </p:txBody>
      </p:sp>
      <p:sp>
        <p:nvSpPr>
          <p:cNvPr id="13" name="Tijdelijke aanduiding voor dianummer 10"/>
          <p:cNvSpPr>
            <a:spLocks noGrp="1"/>
          </p:cNvSpPr>
          <p:nvPr>
            <p:ph type="sldNum" sz="quarter" idx="13"/>
          </p:nvPr>
        </p:nvSpPr>
        <p:spPr>
          <a:xfrm>
            <a:off x="7812000" y="6480000"/>
            <a:ext cx="1080480" cy="216000"/>
          </a:xfrm>
          <a:prstGeom prst="rect">
            <a:avLst/>
          </a:prstGeom>
        </p:spPr>
        <p:txBody>
          <a:bodyPr lIns="0" tIns="0" rIns="0" bIns="0" anchor="ctr"/>
          <a:lstStyle>
            <a:lvl1pPr algn="r">
              <a:defRPr sz="1100">
                <a:solidFill>
                  <a:schemeClr val="bg1"/>
                </a:solidFill>
              </a:defRPr>
            </a:lvl1pPr>
          </a:lstStyle>
          <a:p>
            <a:fld id="{1F2BC8B9-DD51-48F3-969F-95BCA5F4ED8D}" type="slidenum">
              <a:rPr lang="nl-NL" smtClean="0"/>
              <a:pPr/>
              <a:t>‹nr.›</a:t>
            </a:fld>
            <a:endParaRPr lang="nl-NL" dirty="0"/>
          </a:p>
        </p:txBody>
      </p:sp>
      <p:sp>
        <p:nvSpPr>
          <p:cNvPr id="9" name="Titel 1"/>
          <p:cNvSpPr>
            <a:spLocks noGrp="1"/>
          </p:cNvSpPr>
          <p:nvPr>
            <p:ph type="title" hasCustomPrompt="1"/>
          </p:nvPr>
        </p:nvSpPr>
        <p:spPr>
          <a:xfrm>
            <a:off x="684368" y="476672"/>
            <a:ext cx="7055984" cy="661720"/>
          </a:xfrm>
          <a:prstGeom prst="rect">
            <a:avLst/>
          </a:prstGeom>
        </p:spPr>
        <p:txBody>
          <a:bodyPr wrap="none" lIns="0" tIns="0" rIns="0" bIns="0">
            <a:noAutofit/>
          </a:bodyPr>
          <a:lstStyle>
            <a:lvl1pPr algn="l">
              <a:defRPr sz="4300" b="1" i="0" cap="all" spc="40" baseline="0">
                <a:solidFill>
                  <a:srgbClr val="009FDA"/>
                </a:solidFill>
              </a:defRPr>
            </a:lvl1pPr>
          </a:lstStyle>
          <a:p>
            <a:r>
              <a:rPr lang="nl-NL" dirty="0" smtClean="0"/>
              <a:t>Klik om kop te bewerken</a:t>
            </a:r>
            <a:endParaRPr lang="nl-NL" dirty="0"/>
          </a:p>
        </p:txBody>
      </p:sp>
    </p:spTree>
    <p:extLst>
      <p:ext uri="{BB962C8B-B14F-4D97-AF65-F5344CB8AC3E}">
        <p14:creationId xmlns:p14="http://schemas.microsoft.com/office/powerpoint/2010/main" val="155151132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a met log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65749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0" r:id="rId1"/>
    <p:sldLayoutId id="2147483649" r:id="rId2"/>
    <p:sldLayoutId id="2147483689" r:id="rId3"/>
    <p:sldLayoutId id="2147483688" r:id="rId4"/>
  </p:sldLayoutIdLst>
  <p:timing>
    <p:tnLst>
      <p:par>
        <p:cTn id="1" dur="indefinite" restart="never" nodeType="tmRoot"/>
      </p:par>
    </p:tnLst>
  </p:timing>
  <p:hf sldNum="0" hdr="0"/>
  <p:txStyles>
    <p:titleStyle>
      <a:lvl1pPr algn="ctr" defTabSz="914400" rtl="0" eaLnBrk="1" latinLnBrk="0" hangingPunct="1">
        <a:spcBef>
          <a:spcPct val="0"/>
        </a:spcBef>
        <a:buNone/>
        <a:defRPr sz="4300" b="1" i="0" kern="1200" cap="all"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w.kampen@cnvbvakmensen.nl" TargetMode="External"/><Relationship Id="rId2" Type="http://schemas.openxmlformats.org/officeDocument/2006/relationships/hyperlink" Target="mailto:ron.vos@fnv.nl"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jdelijke aanduiding voor datum 2"/>
          <p:cNvSpPr>
            <a:spLocks noGrp="1"/>
          </p:cNvSpPr>
          <p:nvPr>
            <p:ph type="dt" sz="half" idx="11"/>
          </p:nvPr>
        </p:nvSpPr>
        <p:spPr/>
        <p:txBody>
          <a:bodyPr/>
          <a:lstStyle/>
          <a:p>
            <a:fld id="{88A890C5-E875-4C75-94E4-6B419B1D6A7E}" type="datetime4">
              <a:rPr lang="nl-NL" smtClean="0"/>
              <a:t>27 januari 2020</a:t>
            </a:fld>
            <a:endParaRPr lang="nl-NL" dirty="0"/>
          </a:p>
        </p:txBody>
      </p:sp>
      <p:sp>
        <p:nvSpPr>
          <p:cNvPr id="4" name="Tijdelijke aanduiding voor tekst 3"/>
          <p:cNvSpPr>
            <a:spLocks noGrp="1"/>
          </p:cNvSpPr>
          <p:nvPr>
            <p:ph type="body" sz="quarter" idx="10"/>
          </p:nvPr>
        </p:nvSpPr>
        <p:spPr/>
        <p:txBody>
          <a:bodyPr/>
          <a:lstStyle/>
          <a:p>
            <a:pPr marL="0" indent="0">
              <a:buNone/>
            </a:pPr>
            <a:endParaRPr lang="nl-NL" dirty="0" smtClean="0"/>
          </a:p>
          <a:p>
            <a:pPr marL="0" indent="0" algn="ctr">
              <a:buNone/>
            </a:pPr>
            <a:endParaRPr lang="nl-NL" sz="3200" dirty="0" smtClean="0">
              <a:solidFill>
                <a:srgbClr val="000000"/>
              </a:solidFill>
            </a:endParaRPr>
          </a:p>
          <a:p>
            <a:pPr marL="0" indent="0" algn="ctr">
              <a:buNone/>
            </a:pPr>
            <a:r>
              <a:rPr lang="nl-NL" sz="3200" dirty="0" smtClean="0">
                <a:solidFill>
                  <a:srgbClr val="000000"/>
                </a:solidFill>
              </a:rPr>
              <a:t>Stand van zaken; </a:t>
            </a:r>
          </a:p>
          <a:p>
            <a:pPr marL="0" indent="0" algn="ctr">
              <a:buNone/>
            </a:pPr>
            <a:r>
              <a:rPr lang="nl-NL" sz="3200" dirty="0" smtClean="0">
                <a:solidFill>
                  <a:srgbClr val="000000"/>
                </a:solidFill>
              </a:rPr>
              <a:t>voorstel vakbonden versus voorstel </a:t>
            </a:r>
            <a:r>
              <a:rPr lang="nl-NL" sz="3200" dirty="0" err="1" smtClean="0">
                <a:solidFill>
                  <a:srgbClr val="000000"/>
                </a:solidFill>
              </a:rPr>
              <a:t>Agrifirm</a:t>
            </a:r>
            <a:endParaRPr lang="nl-NL" sz="3200" dirty="0" smtClean="0">
              <a:solidFill>
                <a:srgbClr val="000000"/>
              </a:solidFill>
            </a:endParaRPr>
          </a:p>
          <a:p>
            <a:pPr marL="0" indent="0" algn="ctr">
              <a:buNone/>
            </a:pPr>
            <a:endParaRPr lang="nl-NL" sz="3200" dirty="0">
              <a:solidFill>
                <a:srgbClr val="000000"/>
              </a:solidFill>
            </a:endParaRPr>
          </a:p>
          <a:p>
            <a:pPr marL="0" indent="0" algn="ctr">
              <a:buNone/>
            </a:pPr>
            <a:r>
              <a:rPr lang="nl-NL" sz="3200" dirty="0" smtClean="0">
                <a:solidFill>
                  <a:srgbClr val="000000"/>
                </a:solidFill>
              </a:rPr>
              <a:t>Bespreken hoe verder……….</a:t>
            </a:r>
          </a:p>
          <a:p>
            <a:pPr marL="0" indent="0" algn="ctr">
              <a:buNone/>
            </a:pPr>
            <a:endParaRPr lang="nl-NL" sz="3200" dirty="0" smtClean="0">
              <a:solidFill>
                <a:srgbClr val="000000"/>
              </a:solidFill>
            </a:endParaRPr>
          </a:p>
        </p:txBody>
      </p:sp>
      <p:sp>
        <p:nvSpPr>
          <p:cNvPr id="5" name="Titel 4"/>
          <p:cNvSpPr>
            <a:spLocks noGrp="1"/>
          </p:cNvSpPr>
          <p:nvPr>
            <p:ph type="title"/>
          </p:nvPr>
        </p:nvSpPr>
        <p:spPr/>
        <p:txBody>
          <a:bodyPr/>
          <a:lstStyle/>
          <a:p>
            <a:pPr algn="ctr"/>
            <a:r>
              <a:rPr lang="nl-NL" sz="2400" dirty="0" smtClean="0">
                <a:solidFill>
                  <a:srgbClr val="000000"/>
                </a:solidFill>
              </a:rPr>
              <a:t>    </a:t>
            </a:r>
            <a:r>
              <a:rPr lang="nl-NL" sz="2400" dirty="0" err="1" smtClean="0">
                <a:solidFill>
                  <a:srgbClr val="000000"/>
                </a:solidFill>
              </a:rPr>
              <a:t>Agrifirm</a:t>
            </a:r>
            <a:r>
              <a:rPr lang="nl-NL" sz="2400" dirty="0" smtClean="0">
                <a:solidFill>
                  <a:srgbClr val="000000"/>
                </a:solidFill>
              </a:rPr>
              <a:t> Sociaal Plan 2020 </a:t>
            </a:r>
            <a:br>
              <a:rPr lang="nl-NL" sz="2400" dirty="0" smtClean="0">
                <a:solidFill>
                  <a:srgbClr val="000000"/>
                </a:solidFill>
              </a:rPr>
            </a:br>
            <a:r>
              <a:rPr lang="nl-NL" sz="2400" dirty="0" smtClean="0">
                <a:solidFill>
                  <a:srgbClr val="000000"/>
                </a:solidFill>
              </a:rPr>
              <a:t>   </a:t>
            </a:r>
            <a:r>
              <a:rPr lang="nl-NL" sz="1400" dirty="0" smtClean="0">
                <a:solidFill>
                  <a:srgbClr val="000000"/>
                </a:solidFill>
              </a:rPr>
              <a:t>(ledenvergaderingen januari en februari 2020) </a:t>
            </a:r>
            <a:r>
              <a:rPr lang="nl-NL" sz="1400" dirty="0">
                <a:solidFill>
                  <a:srgbClr val="000000"/>
                </a:solidFill>
              </a:rPr>
              <a:t/>
            </a:r>
            <a:br>
              <a:rPr lang="nl-NL" sz="1400" dirty="0">
                <a:solidFill>
                  <a:srgbClr val="000000"/>
                </a:solidFill>
              </a:rPr>
            </a:br>
            <a:endParaRPr lang="nl-NL" sz="1400" dirty="0">
              <a:solidFill>
                <a:srgbClr val="000000"/>
              </a:solidFill>
            </a:endParaRPr>
          </a:p>
        </p:txBody>
      </p:sp>
      <p:pic>
        <p:nvPicPr>
          <p:cNvPr id="2050" name="Afbeelding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
            <a:ext cx="22860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394797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atum 2"/>
          <p:cNvSpPr>
            <a:spLocks noGrp="1"/>
          </p:cNvSpPr>
          <p:nvPr>
            <p:ph type="dt" sz="half" idx="11"/>
          </p:nvPr>
        </p:nvSpPr>
        <p:spPr/>
        <p:txBody>
          <a:bodyPr/>
          <a:lstStyle/>
          <a:p>
            <a:fld id="{88A890C5-E875-4C75-94E4-6B419B1D6A7E}" type="datetime4">
              <a:rPr lang="nl-NL" smtClean="0"/>
              <a:t>27 januari 2020</a:t>
            </a:fld>
            <a:endParaRPr lang="nl-NL" dirty="0"/>
          </a:p>
        </p:txBody>
      </p:sp>
      <p:sp>
        <p:nvSpPr>
          <p:cNvPr id="4" name="Tijdelijke aanduiding voor tekst 3"/>
          <p:cNvSpPr>
            <a:spLocks noGrp="1"/>
          </p:cNvSpPr>
          <p:nvPr>
            <p:ph type="body" sz="quarter" idx="10"/>
          </p:nvPr>
        </p:nvSpPr>
        <p:spPr/>
        <p:txBody>
          <a:bodyPr/>
          <a:lstStyle/>
          <a:p>
            <a:pPr marL="0" indent="0">
              <a:buNone/>
            </a:pPr>
            <a:endParaRPr lang="nl-NL" sz="800" dirty="0"/>
          </a:p>
        </p:txBody>
      </p:sp>
      <p:sp>
        <p:nvSpPr>
          <p:cNvPr id="7" name="Titel 4"/>
          <p:cNvSpPr>
            <a:spLocks noGrp="1"/>
          </p:cNvSpPr>
          <p:nvPr>
            <p:ph type="title"/>
          </p:nvPr>
        </p:nvSpPr>
        <p:spPr/>
        <p:txBody>
          <a:bodyPr/>
          <a:lstStyle/>
          <a:p>
            <a:pPr algn="ctr"/>
            <a:r>
              <a:rPr lang="nl-NL" sz="2400" dirty="0" smtClean="0">
                <a:solidFill>
                  <a:srgbClr val="000000"/>
                </a:solidFill>
              </a:rPr>
              <a:t>      </a:t>
            </a:r>
            <a:r>
              <a:rPr lang="nl-NL" sz="2400" dirty="0" err="1" smtClean="0">
                <a:solidFill>
                  <a:srgbClr val="000000"/>
                </a:solidFill>
              </a:rPr>
              <a:t>Agrifirm</a:t>
            </a:r>
            <a:r>
              <a:rPr lang="nl-NL" sz="2400" dirty="0" smtClean="0">
                <a:solidFill>
                  <a:srgbClr val="000000"/>
                </a:solidFill>
              </a:rPr>
              <a:t> Sociaal Plan 2020 </a:t>
            </a:r>
            <a:br>
              <a:rPr lang="nl-NL" sz="2400" dirty="0" smtClean="0">
                <a:solidFill>
                  <a:srgbClr val="000000"/>
                </a:solidFill>
              </a:rPr>
            </a:br>
            <a:r>
              <a:rPr lang="nl-NL" sz="2400" dirty="0" smtClean="0">
                <a:solidFill>
                  <a:srgbClr val="000000"/>
                </a:solidFill>
              </a:rPr>
              <a:t>       </a:t>
            </a:r>
            <a:r>
              <a:rPr lang="nl-NL" sz="1400" dirty="0" smtClean="0">
                <a:solidFill>
                  <a:srgbClr val="000000"/>
                </a:solidFill>
              </a:rPr>
              <a:t>(ledenvergaderingen januari en februari 2020) </a:t>
            </a:r>
            <a:r>
              <a:rPr lang="nl-NL" sz="1400" dirty="0">
                <a:solidFill>
                  <a:srgbClr val="000000"/>
                </a:solidFill>
              </a:rPr>
              <a:t/>
            </a:r>
            <a:br>
              <a:rPr lang="nl-NL" sz="1400" dirty="0">
                <a:solidFill>
                  <a:srgbClr val="000000"/>
                </a:solidFill>
              </a:rPr>
            </a:br>
            <a:endParaRPr lang="nl-NL" sz="1400" dirty="0">
              <a:solidFill>
                <a:srgbClr val="000000"/>
              </a:solidFill>
            </a:endParaRPr>
          </a:p>
        </p:txBody>
      </p:sp>
      <p:graphicFrame>
        <p:nvGraphicFramePr>
          <p:cNvPr id="5" name="Tabel 4"/>
          <p:cNvGraphicFramePr>
            <a:graphicFrameLocks noGrp="1"/>
          </p:cNvGraphicFramePr>
          <p:nvPr>
            <p:extLst>
              <p:ext uri="{D42A27DB-BD31-4B8C-83A1-F6EECF244321}">
                <p14:modId xmlns:p14="http://schemas.microsoft.com/office/powerpoint/2010/main" val="1924221474"/>
              </p:ext>
            </p:extLst>
          </p:nvPr>
        </p:nvGraphicFramePr>
        <p:xfrm>
          <a:off x="1547664" y="1516685"/>
          <a:ext cx="6120681" cy="5181600"/>
        </p:xfrm>
        <a:graphic>
          <a:graphicData uri="http://schemas.openxmlformats.org/drawingml/2006/table">
            <a:tbl>
              <a:tblPr>
                <a:tableStyleId>{5C22544A-7EE6-4342-B048-85BDC9FD1C3A}</a:tableStyleId>
              </a:tblPr>
              <a:tblGrid>
                <a:gridCol w="3071389">
                  <a:extLst>
                    <a:ext uri="{9D8B030D-6E8A-4147-A177-3AD203B41FA5}">
                      <a16:colId xmlns:a16="http://schemas.microsoft.com/office/drawing/2014/main" val="3277416632"/>
                    </a:ext>
                  </a:extLst>
                </a:gridCol>
                <a:gridCol w="1524646">
                  <a:extLst>
                    <a:ext uri="{9D8B030D-6E8A-4147-A177-3AD203B41FA5}">
                      <a16:colId xmlns:a16="http://schemas.microsoft.com/office/drawing/2014/main" val="2270555236"/>
                    </a:ext>
                  </a:extLst>
                </a:gridCol>
                <a:gridCol w="1524646">
                  <a:extLst>
                    <a:ext uri="{9D8B030D-6E8A-4147-A177-3AD203B41FA5}">
                      <a16:colId xmlns:a16="http://schemas.microsoft.com/office/drawing/2014/main" val="3092114946"/>
                    </a:ext>
                  </a:extLst>
                </a:gridCol>
              </a:tblGrid>
              <a:tr h="235246">
                <a:tc>
                  <a:txBody>
                    <a:bodyPr/>
                    <a:lstStyle/>
                    <a:p>
                      <a:pPr algn="l" fontAlgn="b"/>
                      <a:r>
                        <a:rPr lang="nl-NL" sz="1500" b="0" i="0" u="none" strike="noStrike" dirty="0" smtClean="0">
                          <a:solidFill>
                            <a:srgbClr val="FF0000"/>
                          </a:solidFill>
                          <a:effectLst/>
                          <a:latin typeface="+mn-lt"/>
                        </a:rPr>
                        <a:t>Aftoppen</a:t>
                      </a:r>
                      <a:r>
                        <a:rPr lang="nl-NL" sz="1500" b="0" i="0" u="none" strike="noStrike" baseline="0" dirty="0" smtClean="0">
                          <a:solidFill>
                            <a:srgbClr val="FF0000"/>
                          </a:solidFill>
                          <a:effectLst/>
                          <a:latin typeface="+mn-lt"/>
                        </a:rPr>
                        <a:t> o.b.v. 100% i.p.v. 110%</a:t>
                      </a:r>
                      <a:endParaRPr lang="nl-NL" sz="1500" b="0" i="0" u="none" strike="noStrike" dirty="0">
                        <a:solidFill>
                          <a:srgbClr val="FF0000"/>
                        </a:solidFill>
                        <a:effectLst/>
                        <a:latin typeface="Calibri" panose="020F0502020204030204" pitchFamily="34" charset="0"/>
                      </a:endParaRPr>
                    </a:p>
                  </a:txBody>
                  <a:tcPr marL="7620" marR="7620" marT="7620" marB="0" anchor="b"/>
                </a:tc>
                <a:tc>
                  <a:txBody>
                    <a:bodyPr/>
                    <a:lstStyle/>
                    <a:p>
                      <a:pPr algn="ctr" fontAlgn="b"/>
                      <a:r>
                        <a:rPr lang="nl-NL" sz="1500" u="none" strike="noStrike">
                          <a:solidFill>
                            <a:srgbClr val="000000"/>
                          </a:solidFill>
                          <a:effectLst/>
                        </a:rPr>
                        <a:t>Agrifirm</a:t>
                      </a:r>
                      <a:endParaRPr lang="nl-NL" sz="15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a:solidFill>
                            <a:srgbClr val="000000"/>
                          </a:solidFill>
                          <a:effectLst/>
                        </a:rPr>
                        <a:t>Agrifirm</a:t>
                      </a:r>
                      <a:endParaRPr lang="nl-NL" sz="15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406860883"/>
                  </a:ext>
                </a:extLst>
              </a:tr>
              <a:tr h="206732">
                <a:tc>
                  <a:txBody>
                    <a:bodyPr/>
                    <a:lstStyle/>
                    <a:p>
                      <a:pPr algn="l" fontAlgn="b"/>
                      <a:endParaRPr lang="nl-NL" sz="15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a:solidFill>
                            <a:srgbClr val="000000"/>
                          </a:solidFill>
                          <a:effectLst/>
                        </a:rPr>
                        <a:t>2019</a:t>
                      </a:r>
                      <a:endParaRPr lang="nl-NL" sz="15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a:solidFill>
                            <a:srgbClr val="000000"/>
                          </a:solidFill>
                          <a:effectLst/>
                        </a:rPr>
                        <a:t>2020</a:t>
                      </a:r>
                      <a:endParaRPr lang="nl-NL" sz="15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908597661"/>
                  </a:ext>
                </a:extLst>
              </a:tr>
              <a:tr h="0">
                <a:tc>
                  <a:txBody>
                    <a:bodyPr/>
                    <a:lstStyle/>
                    <a:p>
                      <a:pPr algn="l" fontAlgn="b"/>
                      <a:endParaRPr lang="nl-NL" sz="15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a:solidFill>
                            <a:srgbClr val="000000"/>
                          </a:solidFill>
                          <a:effectLst/>
                        </a:rPr>
                        <a:t>KRF 1:</a:t>
                      </a:r>
                      <a:endParaRPr lang="nl-NL" sz="15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a:solidFill>
                            <a:srgbClr val="000000"/>
                          </a:solidFill>
                          <a:effectLst/>
                        </a:rPr>
                        <a:t>TV 2,5</a:t>
                      </a:r>
                      <a:endParaRPr lang="nl-NL" sz="15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865601873"/>
                  </a:ext>
                </a:extLst>
              </a:tr>
              <a:tr h="206732">
                <a:tc>
                  <a:txBody>
                    <a:bodyPr/>
                    <a:lstStyle/>
                    <a:p>
                      <a:pPr algn="l" fontAlgn="b"/>
                      <a:endParaRPr lang="nl-NL" sz="15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nl-NL" sz="15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nl-NL" sz="1500" u="none" strike="noStrike">
                          <a:solidFill>
                            <a:srgbClr val="000000"/>
                          </a:solidFill>
                          <a:effectLst/>
                        </a:rPr>
                        <a:t> </a:t>
                      </a:r>
                      <a:endParaRPr lang="nl-NL" sz="15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299211735"/>
                  </a:ext>
                </a:extLst>
              </a:tr>
              <a:tr h="206732">
                <a:tc>
                  <a:txBody>
                    <a:bodyPr/>
                    <a:lstStyle/>
                    <a:p>
                      <a:pPr algn="l" fontAlgn="b"/>
                      <a:r>
                        <a:rPr lang="nl-NL" sz="1500" u="none" strike="noStrike" dirty="0">
                          <a:solidFill>
                            <a:srgbClr val="000000"/>
                          </a:solidFill>
                          <a:effectLst/>
                        </a:rPr>
                        <a:t>Leeftijd einde </a:t>
                      </a:r>
                      <a:r>
                        <a:rPr lang="nl-NL" sz="1500" u="none" strike="noStrike" dirty="0" err="1">
                          <a:solidFill>
                            <a:srgbClr val="000000"/>
                          </a:solidFill>
                          <a:effectLst/>
                        </a:rPr>
                        <a:t>dvb</a:t>
                      </a:r>
                      <a:r>
                        <a:rPr lang="nl-NL" sz="1500" u="none" strike="noStrike" dirty="0">
                          <a:solidFill>
                            <a:srgbClr val="000000"/>
                          </a:solidFill>
                          <a:effectLst/>
                        </a:rPr>
                        <a:t>:</a:t>
                      </a:r>
                      <a:endParaRPr lang="nl-NL" sz="15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a:solidFill>
                            <a:srgbClr val="000000"/>
                          </a:solidFill>
                          <a:effectLst/>
                        </a:rPr>
                        <a:t>63,0</a:t>
                      </a:r>
                      <a:endParaRPr lang="nl-NL" sz="15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a:solidFill>
                            <a:srgbClr val="000000"/>
                          </a:solidFill>
                          <a:effectLst/>
                        </a:rPr>
                        <a:t>63,0</a:t>
                      </a:r>
                      <a:endParaRPr lang="nl-NL" sz="15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227331483"/>
                  </a:ext>
                </a:extLst>
              </a:tr>
              <a:tr h="206732">
                <a:tc>
                  <a:txBody>
                    <a:bodyPr/>
                    <a:lstStyle/>
                    <a:p>
                      <a:pPr algn="l" fontAlgn="b"/>
                      <a:r>
                        <a:rPr lang="nl-NL" sz="1500" u="none" strike="noStrike" dirty="0">
                          <a:solidFill>
                            <a:srgbClr val="000000"/>
                          </a:solidFill>
                          <a:effectLst/>
                        </a:rPr>
                        <a:t>Dienstjaren:</a:t>
                      </a:r>
                      <a:endParaRPr lang="nl-NL" sz="15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a:solidFill>
                            <a:srgbClr val="000000"/>
                          </a:solidFill>
                          <a:effectLst/>
                        </a:rPr>
                        <a:t>40,0</a:t>
                      </a:r>
                      <a:endParaRPr lang="nl-NL" sz="15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a:solidFill>
                            <a:srgbClr val="000000"/>
                          </a:solidFill>
                          <a:effectLst/>
                        </a:rPr>
                        <a:t>40,0</a:t>
                      </a:r>
                      <a:endParaRPr lang="nl-NL" sz="15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71757306"/>
                  </a:ext>
                </a:extLst>
              </a:tr>
              <a:tr h="206732">
                <a:tc>
                  <a:txBody>
                    <a:bodyPr/>
                    <a:lstStyle/>
                    <a:p>
                      <a:pPr algn="l" fontAlgn="b"/>
                      <a:r>
                        <a:rPr lang="nl-NL" sz="1500" u="none" strike="noStrike" dirty="0">
                          <a:solidFill>
                            <a:srgbClr val="000000"/>
                          </a:solidFill>
                          <a:effectLst/>
                        </a:rPr>
                        <a:t>Jaarinkomen:</a:t>
                      </a:r>
                      <a:endParaRPr lang="nl-NL" sz="15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dirty="0">
                          <a:solidFill>
                            <a:srgbClr val="000000"/>
                          </a:solidFill>
                          <a:effectLst/>
                        </a:rPr>
                        <a:t>€ 48.000</a:t>
                      </a:r>
                      <a:endParaRPr lang="nl-NL" sz="15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a:solidFill>
                            <a:srgbClr val="000000"/>
                          </a:solidFill>
                          <a:effectLst/>
                        </a:rPr>
                        <a:t>€ 48.000</a:t>
                      </a:r>
                      <a:endParaRPr lang="nl-NL" sz="15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941198356"/>
                  </a:ext>
                </a:extLst>
              </a:tr>
              <a:tr h="206732">
                <a:tc>
                  <a:txBody>
                    <a:bodyPr/>
                    <a:lstStyle/>
                    <a:p>
                      <a:pPr algn="l" fontAlgn="b"/>
                      <a:r>
                        <a:rPr lang="nl-NL" sz="1500" u="none" strike="noStrike" dirty="0">
                          <a:solidFill>
                            <a:srgbClr val="000000"/>
                          </a:solidFill>
                          <a:effectLst/>
                        </a:rPr>
                        <a:t>Factor pensioen:</a:t>
                      </a:r>
                      <a:endParaRPr lang="nl-NL" sz="15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dirty="0">
                          <a:solidFill>
                            <a:srgbClr val="FF0000"/>
                          </a:solidFill>
                          <a:effectLst/>
                        </a:rPr>
                        <a:t>1,10</a:t>
                      </a:r>
                      <a:endParaRPr lang="nl-NL" sz="1500" b="0" i="0" u="none" strike="noStrike" dirty="0">
                        <a:solidFill>
                          <a:srgbClr val="FF0000"/>
                        </a:solidFill>
                        <a:effectLst/>
                        <a:latin typeface="Calibri" panose="020F0502020204030204" pitchFamily="34" charset="0"/>
                      </a:endParaRPr>
                    </a:p>
                  </a:txBody>
                  <a:tcPr marL="7620" marR="7620" marT="7620" marB="0" anchor="b"/>
                </a:tc>
                <a:tc>
                  <a:txBody>
                    <a:bodyPr/>
                    <a:lstStyle/>
                    <a:p>
                      <a:pPr algn="ctr" fontAlgn="b"/>
                      <a:r>
                        <a:rPr lang="nl-NL" sz="1500" u="none" strike="noStrike" dirty="0">
                          <a:solidFill>
                            <a:srgbClr val="FF0000"/>
                          </a:solidFill>
                          <a:effectLst/>
                        </a:rPr>
                        <a:t>1,00</a:t>
                      </a:r>
                      <a:endParaRPr lang="nl-NL" sz="1500" b="0" i="0" u="none" strike="noStrike" dirty="0">
                        <a:solidFill>
                          <a:srgbClr val="FF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081677756"/>
                  </a:ext>
                </a:extLst>
              </a:tr>
              <a:tr h="206732">
                <a:tc>
                  <a:txBody>
                    <a:bodyPr/>
                    <a:lstStyle/>
                    <a:p>
                      <a:pPr algn="l" fontAlgn="b"/>
                      <a:r>
                        <a:rPr lang="nl-NL" sz="1500" u="none" strike="noStrike" dirty="0" smtClean="0">
                          <a:solidFill>
                            <a:srgbClr val="000000"/>
                          </a:solidFill>
                          <a:effectLst/>
                        </a:rPr>
                        <a:t>Inkomensverlies </a:t>
                      </a:r>
                      <a:r>
                        <a:rPr lang="nl-NL" sz="1500" u="none" strike="noStrike" dirty="0">
                          <a:solidFill>
                            <a:srgbClr val="000000"/>
                          </a:solidFill>
                          <a:effectLst/>
                        </a:rPr>
                        <a:t>tot 67 </a:t>
                      </a:r>
                      <a:r>
                        <a:rPr lang="nl-NL" sz="1500" u="none" strike="noStrike" dirty="0" err="1">
                          <a:solidFill>
                            <a:srgbClr val="000000"/>
                          </a:solidFill>
                          <a:effectLst/>
                        </a:rPr>
                        <a:t>jr</a:t>
                      </a:r>
                      <a:r>
                        <a:rPr lang="nl-NL" sz="1500" u="none" strike="noStrike" dirty="0">
                          <a:solidFill>
                            <a:srgbClr val="000000"/>
                          </a:solidFill>
                          <a:effectLst/>
                        </a:rPr>
                        <a:t>:</a:t>
                      </a:r>
                      <a:endParaRPr lang="nl-NL" sz="15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dirty="0">
                          <a:solidFill>
                            <a:srgbClr val="000000"/>
                          </a:solidFill>
                          <a:effectLst/>
                        </a:rPr>
                        <a:t>€ 211.200</a:t>
                      </a:r>
                      <a:endParaRPr lang="nl-NL" sz="15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a:solidFill>
                            <a:srgbClr val="000000"/>
                          </a:solidFill>
                          <a:effectLst/>
                        </a:rPr>
                        <a:t>€ 192.000</a:t>
                      </a:r>
                      <a:endParaRPr lang="nl-NL" sz="15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35329669"/>
                  </a:ext>
                </a:extLst>
              </a:tr>
              <a:tr h="206732">
                <a:tc>
                  <a:txBody>
                    <a:bodyPr/>
                    <a:lstStyle/>
                    <a:p>
                      <a:pPr algn="l" fontAlgn="b"/>
                      <a:endParaRPr lang="nl-NL" sz="15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nl-NL" sz="15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nl-NL" sz="1500" u="none" strike="noStrike">
                          <a:solidFill>
                            <a:srgbClr val="000000"/>
                          </a:solidFill>
                          <a:effectLst/>
                        </a:rPr>
                        <a:t> </a:t>
                      </a:r>
                      <a:endParaRPr lang="nl-NL" sz="15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234913289"/>
                  </a:ext>
                </a:extLst>
              </a:tr>
              <a:tr h="206732">
                <a:tc>
                  <a:txBody>
                    <a:bodyPr/>
                    <a:lstStyle/>
                    <a:p>
                      <a:pPr algn="l" fontAlgn="b"/>
                      <a:r>
                        <a:rPr lang="nl-NL" sz="1500" u="none" strike="noStrike">
                          <a:solidFill>
                            <a:srgbClr val="000000"/>
                          </a:solidFill>
                          <a:effectLst/>
                        </a:rPr>
                        <a:t>WW:</a:t>
                      </a:r>
                      <a:endParaRPr lang="nl-NL" sz="15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dirty="0">
                          <a:solidFill>
                            <a:srgbClr val="000000"/>
                          </a:solidFill>
                          <a:effectLst/>
                        </a:rPr>
                        <a:t>-€ 63.547</a:t>
                      </a:r>
                      <a:endParaRPr lang="nl-NL" sz="15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a:solidFill>
                            <a:srgbClr val="000000"/>
                          </a:solidFill>
                          <a:effectLst/>
                        </a:rPr>
                        <a:t>-€ 63.547</a:t>
                      </a:r>
                      <a:endParaRPr lang="nl-NL" sz="15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850531395"/>
                  </a:ext>
                </a:extLst>
              </a:tr>
              <a:tr h="206732">
                <a:tc>
                  <a:txBody>
                    <a:bodyPr/>
                    <a:lstStyle/>
                    <a:p>
                      <a:pPr algn="l" fontAlgn="b"/>
                      <a:r>
                        <a:rPr lang="nl-NL" sz="1500" u="none" strike="noStrike">
                          <a:solidFill>
                            <a:srgbClr val="000000"/>
                          </a:solidFill>
                          <a:effectLst/>
                        </a:rPr>
                        <a:t>Resteert aan inkomenverlies:</a:t>
                      </a:r>
                      <a:endParaRPr lang="nl-NL" sz="15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dirty="0">
                          <a:solidFill>
                            <a:srgbClr val="000000"/>
                          </a:solidFill>
                          <a:effectLst/>
                        </a:rPr>
                        <a:t>€ 147.653</a:t>
                      </a:r>
                      <a:endParaRPr lang="nl-NL" sz="15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a:solidFill>
                            <a:srgbClr val="000000"/>
                          </a:solidFill>
                          <a:effectLst/>
                        </a:rPr>
                        <a:t>€ 128.453</a:t>
                      </a:r>
                      <a:endParaRPr lang="nl-NL" sz="15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121841548"/>
                  </a:ext>
                </a:extLst>
              </a:tr>
              <a:tr h="206732">
                <a:tc>
                  <a:txBody>
                    <a:bodyPr/>
                    <a:lstStyle/>
                    <a:p>
                      <a:pPr algn="l" fontAlgn="b"/>
                      <a:r>
                        <a:rPr lang="nl-NL" sz="1500" u="none" strike="noStrike">
                          <a:solidFill>
                            <a:srgbClr val="000000"/>
                          </a:solidFill>
                          <a:effectLst/>
                        </a:rPr>
                        <a:t>Ontslagvergoeding:</a:t>
                      </a:r>
                      <a:endParaRPr lang="nl-NL" sz="15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dirty="0">
                          <a:solidFill>
                            <a:srgbClr val="000000"/>
                          </a:solidFill>
                          <a:effectLst/>
                        </a:rPr>
                        <a:t>€ 194.000</a:t>
                      </a:r>
                      <a:endParaRPr lang="nl-NL" sz="15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a:solidFill>
                            <a:srgbClr val="000000"/>
                          </a:solidFill>
                          <a:effectLst/>
                        </a:rPr>
                        <a:t>€ 133.333</a:t>
                      </a:r>
                      <a:endParaRPr lang="nl-NL" sz="15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77851703"/>
                  </a:ext>
                </a:extLst>
              </a:tr>
              <a:tr h="206732">
                <a:tc>
                  <a:txBody>
                    <a:bodyPr/>
                    <a:lstStyle/>
                    <a:p>
                      <a:pPr algn="l" fontAlgn="b"/>
                      <a:r>
                        <a:rPr lang="nl-NL" sz="1500" u="none" strike="noStrike">
                          <a:solidFill>
                            <a:srgbClr val="000000"/>
                          </a:solidFill>
                          <a:effectLst/>
                        </a:rPr>
                        <a:t>Aftoppen:</a:t>
                      </a:r>
                      <a:endParaRPr lang="nl-NL" sz="15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dirty="0">
                          <a:solidFill>
                            <a:srgbClr val="000000"/>
                          </a:solidFill>
                          <a:effectLst/>
                        </a:rPr>
                        <a:t>-€ 46.347</a:t>
                      </a:r>
                      <a:endParaRPr lang="nl-NL" sz="15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a:solidFill>
                            <a:srgbClr val="000000"/>
                          </a:solidFill>
                          <a:effectLst/>
                        </a:rPr>
                        <a:t>-€ 4.880</a:t>
                      </a:r>
                      <a:endParaRPr lang="nl-NL" sz="15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146760197"/>
                  </a:ext>
                </a:extLst>
              </a:tr>
              <a:tr h="206732">
                <a:tc>
                  <a:txBody>
                    <a:bodyPr/>
                    <a:lstStyle/>
                    <a:p>
                      <a:pPr algn="l" fontAlgn="b"/>
                      <a:endParaRPr lang="nl-NL" sz="15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nl-NL" sz="15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nl-NL" sz="1500" u="none" strike="noStrike" dirty="0">
                          <a:solidFill>
                            <a:srgbClr val="000000"/>
                          </a:solidFill>
                          <a:effectLst/>
                        </a:rPr>
                        <a:t> </a:t>
                      </a:r>
                      <a:endParaRPr lang="nl-NL" sz="15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246291328"/>
                  </a:ext>
                </a:extLst>
              </a:tr>
              <a:tr h="206732">
                <a:tc>
                  <a:txBody>
                    <a:bodyPr/>
                    <a:lstStyle/>
                    <a:p>
                      <a:pPr algn="l" fontAlgn="b"/>
                      <a:r>
                        <a:rPr lang="nl-NL" sz="1500" u="none" strike="noStrike">
                          <a:solidFill>
                            <a:srgbClr val="000000"/>
                          </a:solidFill>
                          <a:effectLst/>
                        </a:rPr>
                        <a:t>WW 63 - 65 jaar:</a:t>
                      </a:r>
                      <a:endParaRPr lang="nl-NL" sz="15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dirty="0">
                          <a:solidFill>
                            <a:srgbClr val="000000"/>
                          </a:solidFill>
                          <a:effectLst/>
                        </a:rPr>
                        <a:t>€ 63.547</a:t>
                      </a:r>
                      <a:endParaRPr lang="nl-NL" sz="15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dirty="0">
                          <a:solidFill>
                            <a:srgbClr val="000000"/>
                          </a:solidFill>
                          <a:effectLst/>
                        </a:rPr>
                        <a:t>€ 63.547</a:t>
                      </a:r>
                      <a:endParaRPr lang="nl-NL" sz="15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703973901"/>
                  </a:ext>
                </a:extLst>
              </a:tr>
              <a:tr h="206732">
                <a:tc>
                  <a:txBody>
                    <a:bodyPr/>
                    <a:lstStyle/>
                    <a:p>
                      <a:pPr algn="l" fontAlgn="b"/>
                      <a:r>
                        <a:rPr lang="nl-NL" sz="1500" u="none" strike="noStrike">
                          <a:solidFill>
                            <a:srgbClr val="000000"/>
                          </a:solidFill>
                          <a:effectLst/>
                        </a:rPr>
                        <a:t>Vergoeding:</a:t>
                      </a:r>
                      <a:endParaRPr lang="nl-NL" sz="15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dirty="0">
                          <a:solidFill>
                            <a:srgbClr val="000000"/>
                          </a:solidFill>
                          <a:effectLst/>
                        </a:rPr>
                        <a:t>€ 147.653</a:t>
                      </a:r>
                      <a:endParaRPr lang="nl-NL" sz="15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dirty="0">
                          <a:solidFill>
                            <a:srgbClr val="000000"/>
                          </a:solidFill>
                          <a:effectLst/>
                        </a:rPr>
                        <a:t>€ 128.453</a:t>
                      </a:r>
                      <a:endParaRPr lang="nl-NL" sz="15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174708385"/>
                  </a:ext>
                </a:extLst>
              </a:tr>
              <a:tr h="206732">
                <a:tc>
                  <a:txBody>
                    <a:bodyPr/>
                    <a:lstStyle/>
                    <a:p>
                      <a:pPr algn="l" fontAlgn="b"/>
                      <a:r>
                        <a:rPr lang="nl-NL" sz="1500" u="none" strike="noStrike">
                          <a:solidFill>
                            <a:srgbClr val="000000"/>
                          </a:solidFill>
                          <a:effectLst/>
                        </a:rPr>
                        <a:t>Totaal 63 - 67 jaar:</a:t>
                      </a:r>
                      <a:endParaRPr lang="nl-NL" sz="15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dirty="0">
                          <a:solidFill>
                            <a:srgbClr val="000000"/>
                          </a:solidFill>
                          <a:effectLst/>
                        </a:rPr>
                        <a:t>€ 211.200</a:t>
                      </a:r>
                      <a:endParaRPr lang="nl-NL" sz="15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dirty="0">
                          <a:solidFill>
                            <a:srgbClr val="000000"/>
                          </a:solidFill>
                          <a:effectLst/>
                        </a:rPr>
                        <a:t>€ 192.000</a:t>
                      </a:r>
                      <a:endParaRPr lang="nl-NL" sz="15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593565730"/>
                  </a:ext>
                </a:extLst>
              </a:tr>
              <a:tr h="206732">
                <a:tc>
                  <a:txBody>
                    <a:bodyPr/>
                    <a:lstStyle/>
                    <a:p>
                      <a:pPr algn="l" fontAlgn="b"/>
                      <a:r>
                        <a:rPr lang="nl-NL" sz="1500" u="none" strike="noStrike">
                          <a:solidFill>
                            <a:srgbClr val="000000"/>
                          </a:solidFill>
                          <a:effectLst/>
                        </a:rPr>
                        <a:t>Per jaar:</a:t>
                      </a:r>
                      <a:endParaRPr lang="nl-NL" sz="15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dirty="0">
                          <a:solidFill>
                            <a:srgbClr val="000000"/>
                          </a:solidFill>
                          <a:effectLst/>
                        </a:rPr>
                        <a:t>€ 52.809</a:t>
                      </a:r>
                      <a:endParaRPr lang="nl-NL" sz="15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dirty="0">
                          <a:solidFill>
                            <a:srgbClr val="000000"/>
                          </a:solidFill>
                          <a:effectLst/>
                        </a:rPr>
                        <a:t>€ 48.008</a:t>
                      </a:r>
                      <a:endParaRPr lang="nl-NL" sz="15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603066860"/>
                  </a:ext>
                </a:extLst>
              </a:tr>
              <a:tr h="206732">
                <a:tc>
                  <a:txBody>
                    <a:bodyPr/>
                    <a:lstStyle/>
                    <a:p>
                      <a:pPr algn="l" fontAlgn="b"/>
                      <a:endParaRPr lang="nl-NL" sz="15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nl-NL" sz="15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nl-NL" sz="1500" u="none" strike="noStrike" dirty="0">
                          <a:solidFill>
                            <a:srgbClr val="000000"/>
                          </a:solidFill>
                          <a:effectLst/>
                        </a:rPr>
                        <a:t> </a:t>
                      </a:r>
                      <a:endParaRPr lang="nl-NL" sz="15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735493011"/>
                  </a:ext>
                </a:extLst>
              </a:tr>
              <a:tr h="206732">
                <a:tc>
                  <a:txBody>
                    <a:bodyPr/>
                    <a:lstStyle/>
                    <a:p>
                      <a:pPr algn="l" fontAlgn="b"/>
                      <a:r>
                        <a:rPr lang="nl-NL" sz="1500" u="none" strike="noStrike">
                          <a:solidFill>
                            <a:srgbClr val="000000"/>
                          </a:solidFill>
                          <a:effectLst/>
                        </a:rPr>
                        <a:t>In % inkomen:</a:t>
                      </a:r>
                      <a:endParaRPr lang="nl-NL" sz="15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nl-NL" sz="1500" u="none" strike="noStrike" dirty="0">
                          <a:solidFill>
                            <a:srgbClr val="FF0000"/>
                          </a:solidFill>
                          <a:effectLst/>
                        </a:rPr>
                        <a:t>110,0%</a:t>
                      </a:r>
                      <a:endParaRPr lang="nl-NL" sz="1500" b="0" i="0" u="none" strike="noStrike" dirty="0">
                        <a:solidFill>
                          <a:srgbClr val="FF0000"/>
                        </a:solidFill>
                        <a:effectLst/>
                        <a:latin typeface="Calibri" panose="020F0502020204030204" pitchFamily="34" charset="0"/>
                      </a:endParaRPr>
                    </a:p>
                  </a:txBody>
                  <a:tcPr marL="7620" marR="7620" marT="7620" marB="0" anchor="b"/>
                </a:tc>
                <a:tc>
                  <a:txBody>
                    <a:bodyPr/>
                    <a:lstStyle/>
                    <a:p>
                      <a:pPr algn="ctr" fontAlgn="b"/>
                      <a:r>
                        <a:rPr lang="nl-NL" sz="1500" u="none" strike="noStrike" dirty="0">
                          <a:solidFill>
                            <a:srgbClr val="FF0000"/>
                          </a:solidFill>
                          <a:effectLst/>
                        </a:rPr>
                        <a:t>100,0%</a:t>
                      </a:r>
                      <a:endParaRPr lang="nl-NL" sz="1500" b="0" i="0" u="none" strike="noStrike" dirty="0">
                        <a:solidFill>
                          <a:srgbClr val="FF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570968705"/>
                  </a:ext>
                </a:extLst>
              </a:tr>
              <a:tr h="206732">
                <a:tc>
                  <a:txBody>
                    <a:bodyPr/>
                    <a:lstStyle/>
                    <a:p>
                      <a:pPr algn="l" fontAlgn="b"/>
                      <a:r>
                        <a:rPr lang="nl-NL" sz="1400" u="none" strike="noStrike">
                          <a:solidFill>
                            <a:srgbClr val="000000"/>
                          </a:solidFill>
                          <a:effectLst/>
                        </a:rPr>
                        <a:t> </a:t>
                      </a:r>
                      <a:endParaRPr lang="nl-NL"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nl-NL" sz="1400" u="none" strike="noStrike">
                          <a:solidFill>
                            <a:srgbClr val="000000"/>
                          </a:solidFill>
                          <a:effectLst/>
                        </a:rPr>
                        <a:t> </a:t>
                      </a:r>
                      <a:endParaRPr lang="nl-NL" sz="14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nl-NL" sz="1400" u="none" strike="noStrike" dirty="0">
                          <a:solidFill>
                            <a:srgbClr val="000000"/>
                          </a:solidFill>
                          <a:effectLst/>
                        </a:rPr>
                        <a:t> </a:t>
                      </a:r>
                      <a:endParaRPr lang="nl-NL" sz="1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965659563"/>
                  </a:ext>
                </a:extLst>
              </a:tr>
            </a:tbl>
          </a:graphicData>
        </a:graphic>
      </p:graphicFrame>
      <p:pic>
        <p:nvPicPr>
          <p:cNvPr id="10242" name="Afbeelding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
            <a:ext cx="22860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18149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atum 2"/>
          <p:cNvSpPr>
            <a:spLocks noGrp="1"/>
          </p:cNvSpPr>
          <p:nvPr>
            <p:ph type="dt" sz="half" idx="11"/>
          </p:nvPr>
        </p:nvSpPr>
        <p:spPr/>
        <p:txBody>
          <a:bodyPr/>
          <a:lstStyle/>
          <a:p>
            <a:fld id="{88A890C5-E875-4C75-94E4-6B419B1D6A7E}" type="datetime4">
              <a:rPr lang="nl-NL" smtClean="0"/>
              <a:t>27 januari 2020</a:t>
            </a:fld>
            <a:endParaRPr lang="nl-NL" dirty="0"/>
          </a:p>
        </p:txBody>
      </p:sp>
      <p:sp>
        <p:nvSpPr>
          <p:cNvPr id="4" name="Tijdelijke aanduiding voor tekst 3"/>
          <p:cNvSpPr>
            <a:spLocks noGrp="1"/>
          </p:cNvSpPr>
          <p:nvPr>
            <p:ph type="body" sz="quarter" idx="10"/>
          </p:nvPr>
        </p:nvSpPr>
        <p:spPr/>
        <p:txBody>
          <a:bodyPr/>
          <a:lstStyle/>
          <a:p>
            <a:pPr marL="0" indent="0">
              <a:buNone/>
            </a:pPr>
            <a:r>
              <a:rPr lang="nl-NL" sz="1700" i="1" dirty="0" smtClean="0"/>
              <a:t>De </a:t>
            </a:r>
            <a:r>
              <a:rPr lang="nl-NL" sz="1700" i="1" dirty="0"/>
              <a:t>door </a:t>
            </a:r>
            <a:r>
              <a:rPr lang="nl-NL" sz="1700" i="1" dirty="0" err="1"/>
              <a:t>Agrifirm</a:t>
            </a:r>
            <a:r>
              <a:rPr lang="nl-NL" sz="1700" i="1" dirty="0"/>
              <a:t> voorgestelde ontslagvergoeding pakt voor de werknemers vanaf 45/50 jaar slechter uit t.o.v. het vorige Sociaal Plan. Voor werknemers jonger dan 45/50 pakt de vergoeding beter uit.  Voor </a:t>
            </a:r>
            <a:r>
              <a:rPr lang="nl-NL" sz="1700" i="1" dirty="0" err="1"/>
              <a:t>Agrifirm</a:t>
            </a:r>
            <a:r>
              <a:rPr lang="nl-NL" sz="1700" i="1" dirty="0"/>
              <a:t> is het een per saldo een behoorlijke bezuiniging.  En dat is waar het natuurlijk werkelijk om gaat!</a:t>
            </a:r>
            <a:endParaRPr lang="nl-NL" sz="1700" dirty="0"/>
          </a:p>
          <a:p>
            <a:pPr marL="0" indent="0">
              <a:buNone/>
            </a:pPr>
            <a:r>
              <a:rPr lang="nl-NL" sz="1700" i="1" dirty="0"/>
              <a:t> </a:t>
            </a:r>
            <a:endParaRPr lang="nl-NL" sz="1700" i="1" dirty="0" smtClean="0"/>
          </a:p>
          <a:p>
            <a:pPr marL="0" indent="0">
              <a:buNone/>
            </a:pPr>
            <a:r>
              <a:rPr lang="nl-NL" sz="1700" i="1" dirty="0" smtClean="0"/>
              <a:t>Als </a:t>
            </a:r>
            <a:r>
              <a:rPr lang="nl-NL" sz="1700" i="1" dirty="0"/>
              <a:t>vakbonden hebben we aangegeven dat we dit een slecht voorstel vinden.  Het voorstel gaat geheel voorbij aan het feit dat de positie van oudere werknemers op de arbeidsmarkt nog steeds aanzienlijk slechter is dan die van jongere werknemers.  Vanaf 55 jaar tikt de verslechtering fors door.  </a:t>
            </a:r>
            <a:endParaRPr lang="nl-NL" sz="1700" i="1" dirty="0" smtClean="0"/>
          </a:p>
          <a:p>
            <a:pPr marL="0" indent="0">
              <a:buNone/>
            </a:pPr>
            <a:endParaRPr lang="nl-NL" sz="1700" i="1" dirty="0"/>
          </a:p>
          <a:p>
            <a:pPr marL="0" indent="0">
              <a:buNone/>
            </a:pPr>
            <a:r>
              <a:rPr lang="nl-NL" sz="1700" i="1" dirty="0" smtClean="0"/>
              <a:t>Vreemd </a:t>
            </a:r>
            <a:r>
              <a:rPr lang="nl-NL" sz="1700" i="1" dirty="0"/>
              <a:t>dat </a:t>
            </a:r>
            <a:r>
              <a:rPr lang="nl-NL" sz="1700" i="1" dirty="0" err="1"/>
              <a:t>Agrifirm</a:t>
            </a:r>
            <a:r>
              <a:rPr lang="nl-NL" sz="1700" i="1" dirty="0"/>
              <a:t> niet meer ‘compassie’ heeft voor de oudere werknemers waarvoor zal gelden dat er veelal ook sprake zal zijn van lange dienstverbanden.  Bedenk daarbij dat deze groep ook nog eens wordt geconfronteerd met een WW die in duur ongeveer een derde korter zal </a:t>
            </a:r>
            <a:r>
              <a:rPr lang="nl-NL" sz="1700" i="1" dirty="0" err="1"/>
              <a:t>ziin</a:t>
            </a:r>
            <a:r>
              <a:rPr lang="nl-NL" sz="1700" i="1" dirty="0"/>
              <a:t> omdat de Graan- werkgevers niet bereid zijn om de afspraak ober WW reparatie in een CAO vast te leggen.  Het verlies aan pensioenopbouw niet meer deels compenseren is ook een regeling die de echt oudere collega’s gaat treffen. </a:t>
            </a:r>
            <a:endParaRPr lang="nl-NL" sz="1700" dirty="0"/>
          </a:p>
          <a:p>
            <a:pPr marL="0" indent="0">
              <a:buNone/>
            </a:pPr>
            <a:r>
              <a:rPr lang="nl-NL" sz="1600" i="1" dirty="0"/>
              <a:t> </a:t>
            </a:r>
            <a:endParaRPr lang="nl-NL" sz="1600" dirty="0"/>
          </a:p>
          <a:p>
            <a:endParaRPr lang="nl-NL" sz="1600" dirty="0"/>
          </a:p>
        </p:txBody>
      </p:sp>
      <p:sp>
        <p:nvSpPr>
          <p:cNvPr id="5" name="Titel 4"/>
          <p:cNvSpPr>
            <a:spLocks noGrp="1"/>
          </p:cNvSpPr>
          <p:nvPr>
            <p:ph type="title"/>
          </p:nvPr>
        </p:nvSpPr>
        <p:spPr>
          <a:xfrm>
            <a:off x="1187624" y="476672"/>
            <a:ext cx="6552728" cy="661720"/>
          </a:xfrm>
        </p:spPr>
        <p:txBody>
          <a:bodyPr/>
          <a:lstStyle/>
          <a:p>
            <a:pPr algn="ctr"/>
            <a:r>
              <a:rPr lang="nl-NL" sz="2400" dirty="0" smtClean="0"/>
              <a:t>Waarom niet goed!?</a:t>
            </a:r>
            <a:br>
              <a:rPr lang="nl-NL" sz="2400" dirty="0" smtClean="0"/>
            </a:br>
            <a:r>
              <a:rPr lang="nl-NL" sz="1600" dirty="0" smtClean="0"/>
              <a:t>(wat de onderhandelaars betreft)</a:t>
            </a:r>
            <a:endParaRPr lang="nl-NL" sz="1600" dirty="0"/>
          </a:p>
        </p:txBody>
      </p:sp>
      <p:pic>
        <p:nvPicPr>
          <p:cNvPr id="11266" name="Afbeelding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
            <a:ext cx="22860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20364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atum 2"/>
          <p:cNvSpPr>
            <a:spLocks noGrp="1"/>
          </p:cNvSpPr>
          <p:nvPr>
            <p:ph type="dt" sz="half" idx="11"/>
          </p:nvPr>
        </p:nvSpPr>
        <p:spPr/>
        <p:txBody>
          <a:bodyPr/>
          <a:lstStyle/>
          <a:p>
            <a:fld id="{88A890C5-E875-4C75-94E4-6B419B1D6A7E}" type="datetime4">
              <a:rPr lang="nl-NL" smtClean="0"/>
              <a:t>27 januari 2020</a:t>
            </a:fld>
            <a:endParaRPr lang="nl-NL" dirty="0"/>
          </a:p>
        </p:txBody>
      </p:sp>
      <p:sp>
        <p:nvSpPr>
          <p:cNvPr id="4" name="Tijdelijke aanduiding voor tekst 3"/>
          <p:cNvSpPr>
            <a:spLocks noGrp="1"/>
          </p:cNvSpPr>
          <p:nvPr>
            <p:ph type="body" sz="quarter" idx="10"/>
          </p:nvPr>
        </p:nvSpPr>
        <p:spPr>
          <a:xfrm>
            <a:off x="683568" y="1628800"/>
            <a:ext cx="8136903" cy="4536504"/>
          </a:xfrm>
        </p:spPr>
        <p:txBody>
          <a:bodyPr/>
          <a:lstStyle/>
          <a:p>
            <a:pPr marL="0" indent="0" algn="ctr">
              <a:buNone/>
            </a:pPr>
            <a:r>
              <a:rPr lang="nl-NL" sz="2400" dirty="0" smtClean="0"/>
              <a:t>“</a:t>
            </a:r>
            <a:r>
              <a:rPr lang="nl-NL" sz="2400" dirty="0"/>
              <a:t>Leven is het meervoud van lef”</a:t>
            </a:r>
          </a:p>
          <a:p>
            <a:pPr marL="0" indent="0">
              <a:buNone/>
            </a:pPr>
            <a:r>
              <a:rPr lang="nl-NL" sz="1200" dirty="0"/>
              <a:t> </a:t>
            </a:r>
          </a:p>
          <a:p>
            <a:pPr marL="0" indent="0">
              <a:buNone/>
            </a:pPr>
            <a:r>
              <a:rPr lang="nl-NL" sz="1600" dirty="0"/>
              <a:t>Beste mensen, </a:t>
            </a:r>
          </a:p>
          <a:p>
            <a:pPr marL="0" indent="0">
              <a:buNone/>
            </a:pPr>
            <a:r>
              <a:rPr lang="nl-NL" sz="1600" dirty="0"/>
              <a:t> </a:t>
            </a:r>
          </a:p>
          <a:p>
            <a:pPr marL="0" indent="0">
              <a:buNone/>
            </a:pPr>
            <a:r>
              <a:rPr lang="nl-NL" sz="1600" dirty="0"/>
              <a:t>Zonder ‘lef’ een aanzienlijk slechter Sociaal Plan bij </a:t>
            </a:r>
            <a:r>
              <a:rPr lang="nl-NL" sz="1600" dirty="0" err="1"/>
              <a:t>Agifirm</a:t>
            </a:r>
            <a:r>
              <a:rPr lang="nl-NL" sz="1600" dirty="0"/>
              <a:t> in de jaren die gaan komen. In deze jaren gaat een deel van jullie z’n baan bij </a:t>
            </a:r>
            <a:r>
              <a:rPr lang="nl-NL" sz="1600" dirty="0" err="1"/>
              <a:t>Agrifrm</a:t>
            </a:r>
            <a:r>
              <a:rPr lang="nl-NL" sz="1600" dirty="0"/>
              <a:t> gedwongen verliezen.  Wees solidair met elkaar en zorg er samen voor dat er, voor de collega’s die hun baan gedwongen gaan verliezen, een goed Sociaal Plan is en blijft.  Leef!</a:t>
            </a:r>
          </a:p>
          <a:p>
            <a:pPr marL="0" indent="0">
              <a:buNone/>
            </a:pPr>
            <a:r>
              <a:rPr lang="nl-NL" sz="1600" dirty="0"/>
              <a:t> </a:t>
            </a:r>
          </a:p>
          <a:p>
            <a:pPr marL="0" indent="0">
              <a:buNone/>
            </a:pPr>
            <a:r>
              <a:rPr lang="nl-NL" sz="1600" dirty="0"/>
              <a:t>Niet solidair zijn gaat er toe leiden dat ook het volgende Sociaal Plan weer slechter zal zijn dan het plan dat de directie nu met ons wil afspreken.  Een slechter Sociaal Plan is niet nodig! Laat je niet ringeloren!  Leef!</a:t>
            </a:r>
          </a:p>
          <a:p>
            <a:pPr marL="0" indent="0">
              <a:buNone/>
            </a:pPr>
            <a:r>
              <a:rPr lang="nl-NL" sz="1600" dirty="0"/>
              <a:t>  </a:t>
            </a:r>
          </a:p>
          <a:p>
            <a:pPr marL="0" indent="0">
              <a:buNone/>
            </a:pPr>
            <a:r>
              <a:rPr lang="nl-NL" sz="1600" dirty="0"/>
              <a:t>Vrijdag 7 februari zetten we het overleg met de directie voort. We willen voor de 7</a:t>
            </a:r>
            <a:r>
              <a:rPr lang="nl-NL" sz="1600" baseline="30000" dirty="0"/>
              <a:t>e</a:t>
            </a:r>
            <a:r>
              <a:rPr lang="nl-NL" sz="1600" dirty="0"/>
              <a:t> februari helderheid hebben als het gaat om de vraag of de nodige lef er wel of niet is. </a:t>
            </a:r>
          </a:p>
          <a:p>
            <a:pPr marL="0" indent="0">
              <a:buNone/>
            </a:pPr>
            <a:r>
              <a:rPr lang="nl-NL" sz="1800" dirty="0"/>
              <a:t> </a:t>
            </a:r>
          </a:p>
          <a:p>
            <a:pPr marL="0" indent="0" algn="ctr">
              <a:buNone/>
            </a:pPr>
            <a:endParaRPr lang="nl-NL" sz="1200" i="1" dirty="0">
              <a:solidFill>
                <a:srgbClr val="FF0000"/>
              </a:solidFill>
            </a:endParaRPr>
          </a:p>
          <a:p>
            <a:pPr marL="0" indent="0" algn="ctr">
              <a:buNone/>
            </a:pPr>
            <a:endParaRPr lang="nl-NL" sz="1200" i="1" dirty="0" smtClean="0">
              <a:solidFill>
                <a:srgbClr val="FF0000"/>
              </a:solidFill>
            </a:endParaRPr>
          </a:p>
          <a:p>
            <a:pPr marL="0" indent="0" algn="ctr">
              <a:buNone/>
            </a:pPr>
            <a:endParaRPr lang="nl-NL" sz="1200" i="1" dirty="0">
              <a:solidFill>
                <a:srgbClr val="FF0000"/>
              </a:solidFill>
            </a:endParaRPr>
          </a:p>
        </p:txBody>
      </p:sp>
      <p:sp>
        <p:nvSpPr>
          <p:cNvPr id="6" name="Titel 4"/>
          <p:cNvSpPr>
            <a:spLocks noGrp="1"/>
          </p:cNvSpPr>
          <p:nvPr>
            <p:ph type="title"/>
          </p:nvPr>
        </p:nvSpPr>
        <p:spPr/>
        <p:txBody>
          <a:bodyPr/>
          <a:lstStyle/>
          <a:p>
            <a:pPr algn="ctr"/>
            <a:r>
              <a:rPr lang="nl-NL" sz="2400" dirty="0" smtClean="0">
                <a:solidFill>
                  <a:srgbClr val="000000"/>
                </a:solidFill>
              </a:rPr>
              <a:t>      </a:t>
            </a:r>
            <a:r>
              <a:rPr lang="nl-NL" sz="2400" dirty="0" err="1" smtClean="0">
                <a:solidFill>
                  <a:srgbClr val="000000"/>
                </a:solidFill>
              </a:rPr>
              <a:t>Agrifirm</a:t>
            </a:r>
            <a:r>
              <a:rPr lang="nl-NL" sz="2400" dirty="0" smtClean="0">
                <a:solidFill>
                  <a:srgbClr val="000000"/>
                </a:solidFill>
              </a:rPr>
              <a:t> Sociaal Plan 2020 </a:t>
            </a:r>
            <a:br>
              <a:rPr lang="nl-NL" sz="2400" dirty="0" smtClean="0">
                <a:solidFill>
                  <a:srgbClr val="000000"/>
                </a:solidFill>
              </a:rPr>
            </a:br>
            <a:r>
              <a:rPr lang="nl-NL" sz="2400" dirty="0" smtClean="0">
                <a:solidFill>
                  <a:srgbClr val="000000"/>
                </a:solidFill>
              </a:rPr>
              <a:t>       </a:t>
            </a:r>
            <a:r>
              <a:rPr lang="nl-NL" sz="1400" dirty="0" smtClean="0">
                <a:solidFill>
                  <a:srgbClr val="000000"/>
                </a:solidFill>
              </a:rPr>
              <a:t>(ledenvergaderingen januari en februari 2020) </a:t>
            </a:r>
            <a:r>
              <a:rPr lang="nl-NL" sz="1400" dirty="0">
                <a:solidFill>
                  <a:srgbClr val="000000"/>
                </a:solidFill>
              </a:rPr>
              <a:t/>
            </a:r>
            <a:br>
              <a:rPr lang="nl-NL" sz="1400" dirty="0">
                <a:solidFill>
                  <a:srgbClr val="000000"/>
                </a:solidFill>
              </a:rPr>
            </a:br>
            <a:endParaRPr lang="nl-NL" sz="1400" dirty="0">
              <a:solidFill>
                <a:srgbClr val="000000"/>
              </a:solidFill>
            </a:endParaRPr>
          </a:p>
        </p:txBody>
      </p:sp>
      <p:pic>
        <p:nvPicPr>
          <p:cNvPr id="7" name="Afbeelding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
            <a:ext cx="22860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98908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atum 2"/>
          <p:cNvSpPr>
            <a:spLocks noGrp="1"/>
          </p:cNvSpPr>
          <p:nvPr>
            <p:ph type="dt" sz="half" idx="11"/>
          </p:nvPr>
        </p:nvSpPr>
        <p:spPr/>
        <p:txBody>
          <a:bodyPr/>
          <a:lstStyle/>
          <a:p>
            <a:fld id="{88A890C5-E875-4C75-94E4-6B419B1D6A7E}" type="datetime4">
              <a:rPr lang="nl-NL" smtClean="0"/>
              <a:t>27 januari 2020</a:t>
            </a:fld>
            <a:endParaRPr lang="nl-NL" dirty="0"/>
          </a:p>
        </p:txBody>
      </p:sp>
      <p:sp>
        <p:nvSpPr>
          <p:cNvPr id="4" name="Tijdelijke aanduiding voor tekst 3"/>
          <p:cNvSpPr>
            <a:spLocks noGrp="1"/>
          </p:cNvSpPr>
          <p:nvPr>
            <p:ph type="body" sz="quarter" idx="10"/>
          </p:nvPr>
        </p:nvSpPr>
        <p:spPr/>
        <p:txBody>
          <a:bodyPr/>
          <a:lstStyle/>
          <a:p>
            <a:pPr marL="0" indent="0">
              <a:buNone/>
            </a:pPr>
            <a:r>
              <a:rPr lang="nl-NL" sz="1600" dirty="0"/>
              <a:t>Laat ons of onze kaderleden weten of je bereid bent het werk te onderbreken wanneer de </a:t>
            </a:r>
            <a:r>
              <a:rPr lang="nl-NL" sz="1600" dirty="0" err="1"/>
              <a:t>Agrifirm</a:t>
            </a:r>
            <a:r>
              <a:rPr lang="nl-NL" sz="1600" dirty="0"/>
              <a:t> directie 7 februari niet bereid is om betere afspraken te maken.  Wanneer die bereidheid er niet of onvoldoende is en de </a:t>
            </a:r>
            <a:r>
              <a:rPr lang="nl-NL" sz="1600" dirty="0" err="1"/>
              <a:t>Agrifirm</a:t>
            </a:r>
            <a:r>
              <a:rPr lang="nl-NL" sz="1600" dirty="0"/>
              <a:t> directie is niet bereid om betere afspraken te maken dan rest ons een aanzienlijk slechter Sociaal Plan.  Je kunt ons mailen! </a:t>
            </a:r>
          </a:p>
          <a:p>
            <a:pPr marL="0" indent="0">
              <a:buNone/>
            </a:pPr>
            <a:endParaRPr lang="nl-NL" sz="1600" dirty="0"/>
          </a:p>
          <a:p>
            <a:pPr marL="0" indent="0">
              <a:buNone/>
            </a:pPr>
            <a:r>
              <a:rPr lang="nl-NL" sz="1600" dirty="0"/>
              <a:t>Wanneer je bereid bent om, zo nodig, het werk te onderbreken en je ons mailt;  geeft dan in je mail ook aan; je naam, je telefoonnummer en je emailadres. Ook graag de locatie waar je werkzaam bent en de functie die je daar uitoefent. </a:t>
            </a:r>
          </a:p>
          <a:p>
            <a:pPr marL="0" indent="0">
              <a:buNone/>
            </a:pPr>
            <a:r>
              <a:rPr lang="nl-NL" sz="1600" dirty="0"/>
              <a:t> </a:t>
            </a:r>
          </a:p>
          <a:p>
            <a:pPr marL="0" indent="0">
              <a:buNone/>
            </a:pPr>
            <a:r>
              <a:rPr lang="nl-NL" sz="1600" dirty="0"/>
              <a:t>Leef!</a:t>
            </a:r>
          </a:p>
          <a:p>
            <a:pPr marL="0" indent="0">
              <a:buNone/>
            </a:pPr>
            <a:r>
              <a:rPr lang="nl-NL" sz="1600" dirty="0"/>
              <a:t> </a:t>
            </a:r>
          </a:p>
          <a:p>
            <a:pPr marL="0" indent="0">
              <a:buNone/>
            </a:pPr>
            <a:r>
              <a:rPr lang="nl-NL" sz="1600" dirty="0"/>
              <a:t>Graag horen wij van jullie, wel graag voor donderdag 6 februari. Dan weten we waar we aan toe zijn!</a:t>
            </a:r>
          </a:p>
          <a:p>
            <a:pPr marL="0" indent="0">
              <a:buNone/>
            </a:pPr>
            <a:r>
              <a:rPr lang="nl-NL" sz="1600" dirty="0"/>
              <a:t> </a:t>
            </a:r>
          </a:p>
          <a:p>
            <a:pPr marL="0" indent="0">
              <a:buNone/>
            </a:pPr>
            <a:r>
              <a:rPr lang="nl-NL" sz="1600" dirty="0"/>
              <a:t>Met vriendelijke groet, </a:t>
            </a:r>
          </a:p>
          <a:p>
            <a:pPr marL="0" indent="0">
              <a:buNone/>
            </a:pPr>
            <a:r>
              <a:rPr lang="nl-NL" sz="1600" dirty="0"/>
              <a:t> </a:t>
            </a:r>
          </a:p>
          <a:p>
            <a:pPr marL="0" indent="0">
              <a:buNone/>
            </a:pPr>
            <a:r>
              <a:rPr lang="nl-NL" sz="1600" dirty="0"/>
              <a:t>Ron Vos, </a:t>
            </a:r>
            <a:r>
              <a:rPr lang="nl-NL" sz="1600" dirty="0" smtClean="0"/>
              <a:t>FNV                               Wietze Kampen</a:t>
            </a:r>
            <a:endParaRPr lang="nl-NL" sz="1600" dirty="0"/>
          </a:p>
          <a:p>
            <a:pPr marL="0" indent="0">
              <a:buNone/>
            </a:pPr>
            <a:r>
              <a:rPr lang="nl-NL" sz="1600" dirty="0" smtClean="0">
                <a:solidFill>
                  <a:srgbClr val="FF0000"/>
                </a:solidFill>
                <a:hlinkClick r:id="rId2"/>
              </a:rPr>
              <a:t>ron.vos@fnv.nl</a:t>
            </a:r>
            <a:r>
              <a:rPr lang="nl-NL" sz="1600" dirty="0" smtClean="0">
                <a:solidFill>
                  <a:srgbClr val="FF0000"/>
                </a:solidFill>
              </a:rPr>
              <a:t>                             </a:t>
            </a:r>
            <a:r>
              <a:rPr lang="nl-NL" sz="1600" dirty="0" smtClean="0">
                <a:solidFill>
                  <a:srgbClr val="FF0000"/>
                </a:solidFill>
                <a:hlinkClick r:id="rId3"/>
              </a:rPr>
              <a:t>w.kampen@cnvvakmensen.nl</a:t>
            </a:r>
            <a:endParaRPr lang="nl-NL" sz="1600" dirty="0" smtClean="0">
              <a:solidFill>
                <a:srgbClr val="FF0000"/>
              </a:solidFill>
            </a:endParaRPr>
          </a:p>
          <a:p>
            <a:pPr marL="0" indent="0">
              <a:buNone/>
            </a:pPr>
            <a:r>
              <a:rPr lang="nl-NL" sz="1600" dirty="0"/>
              <a:t> </a:t>
            </a:r>
          </a:p>
          <a:p>
            <a:pPr marL="0" indent="0">
              <a:buNone/>
            </a:pPr>
            <a:endParaRPr lang="nl-NL" sz="1400" dirty="0"/>
          </a:p>
        </p:txBody>
      </p:sp>
      <p:sp>
        <p:nvSpPr>
          <p:cNvPr id="8" name="Titel 4"/>
          <p:cNvSpPr>
            <a:spLocks noGrp="1"/>
          </p:cNvSpPr>
          <p:nvPr>
            <p:ph type="title"/>
          </p:nvPr>
        </p:nvSpPr>
        <p:spPr/>
        <p:txBody>
          <a:bodyPr/>
          <a:lstStyle/>
          <a:p>
            <a:pPr algn="ctr"/>
            <a:r>
              <a:rPr lang="nl-NL" sz="2400" dirty="0" smtClean="0">
                <a:solidFill>
                  <a:srgbClr val="000000"/>
                </a:solidFill>
              </a:rPr>
              <a:t>      </a:t>
            </a:r>
            <a:r>
              <a:rPr lang="nl-NL" sz="2400" dirty="0" err="1" smtClean="0">
                <a:solidFill>
                  <a:srgbClr val="000000"/>
                </a:solidFill>
              </a:rPr>
              <a:t>Agrifirm</a:t>
            </a:r>
            <a:r>
              <a:rPr lang="nl-NL" sz="2400" dirty="0" smtClean="0">
                <a:solidFill>
                  <a:srgbClr val="000000"/>
                </a:solidFill>
              </a:rPr>
              <a:t> Sociaal Plan 2020 </a:t>
            </a:r>
            <a:br>
              <a:rPr lang="nl-NL" sz="2400" dirty="0" smtClean="0">
                <a:solidFill>
                  <a:srgbClr val="000000"/>
                </a:solidFill>
              </a:rPr>
            </a:br>
            <a:r>
              <a:rPr lang="nl-NL" sz="2400" dirty="0" smtClean="0">
                <a:solidFill>
                  <a:srgbClr val="000000"/>
                </a:solidFill>
              </a:rPr>
              <a:t>       </a:t>
            </a:r>
            <a:r>
              <a:rPr lang="nl-NL" sz="1400" dirty="0" smtClean="0">
                <a:solidFill>
                  <a:srgbClr val="000000"/>
                </a:solidFill>
              </a:rPr>
              <a:t>(ledenvergaderingen januari en februari 2020) </a:t>
            </a:r>
            <a:r>
              <a:rPr lang="nl-NL" sz="1400" dirty="0">
                <a:solidFill>
                  <a:srgbClr val="000000"/>
                </a:solidFill>
              </a:rPr>
              <a:t/>
            </a:r>
            <a:br>
              <a:rPr lang="nl-NL" sz="1400" dirty="0">
                <a:solidFill>
                  <a:srgbClr val="000000"/>
                </a:solidFill>
              </a:rPr>
            </a:br>
            <a:endParaRPr lang="nl-NL" sz="1400" dirty="0">
              <a:solidFill>
                <a:srgbClr val="000000"/>
              </a:solidFill>
            </a:endParaRPr>
          </a:p>
        </p:txBody>
      </p:sp>
      <p:pic>
        <p:nvPicPr>
          <p:cNvPr id="9" name="Afbeelding 1" descr="image0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3" y="3175"/>
            <a:ext cx="22860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2327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atum 2"/>
          <p:cNvSpPr>
            <a:spLocks noGrp="1"/>
          </p:cNvSpPr>
          <p:nvPr>
            <p:ph type="dt" sz="half" idx="11"/>
          </p:nvPr>
        </p:nvSpPr>
        <p:spPr/>
        <p:txBody>
          <a:bodyPr/>
          <a:lstStyle/>
          <a:p>
            <a:fld id="{88A890C5-E875-4C75-94E4-6B419B1D6A7E}" type="datetime4">
              <a:rPr lang="nl-NL" smtClean="0"/>
              <a:t>27 januari 2020</a:t>
            </a:fld>
            <a:endParaRPr lang="nl-NL" dirty="0"/>
          </a:p>
        </p:txBody>
      </p:sp>
      <p:sp>
        <p:nvSpPr>
          <p:cNvPr id="4" name="Tijdelijke aanduiding voor tekst 3"/>
          <p:cNvSpPr>
            <a:spLocks noGrp="1"/>
          </p:cNvSpPr>
          <p:nvPr>
            <p:ph type="body" sz="quarter" idx="10"/>
          </p:nvPr>
        </p:nvSpPr>
        <p:spPr/>
        <p:txBody>
          <a:bodyPr/>
          <a:lstStyle/>
          <a:p>
            <a:pPr marL="0" indent="0" algn="ctr">
              <a:buNone/>
            </a:pPr>
            <a:r>
              <a:rPr lang="nl-NL" sz="2400" dirty="0" smtClean="0"/>
              <a:t>Inzet vakbonden 2</a:t>
            </a:r>
            <a:r>
              <a:rPr lang="nl-NL" sz="2400" baseline="30000" dirty="0" smtClean="0"/>
              <a:t>e</a:t>
            </a:r>
            <a:r>
              <a:rPr lang="nl-NL" sz="2400" dirty="0" smtClean="0"/>
              <a:t> overleg</a:t>
            </a:r>
          </a:p>
          <a:p>
            <a:pPr marL="0" indent="0" algn="ctr">
              <a:buNone/>
            </a:pPr>
            <a:endParaRPr lang="nl-NL" sz="1400" dirty="0" smtClean="0"/>
          </a:p>
          <a:p>
            <a:pPr>
              <a:buFontTx/>
              <a:buChar char="-"/>
            </a:pPr>
            <a:r>
              <a:rPr lang="nl-NL" sz="1800" dirty="0" smtClean="0"/>
              <a:t>Uitgangspunt is nog steeds; “geen versobering van het Sociaal Plan”. Door andere opzet kan een besparing voor </a:t>
            </a:r>
            <a:r>
              <a:rPr lang="nl-NL" sz="1800" dirty="0" err="1" smtClean="0"/>
              <a:t>Agrifirm</a:t>
            </a:r>
            <a:r>
              <a:rPr lang="nl-NL" sz="1800" dirty="0" smtClean="0"/>
              <a:t> wel aan de orde zijn;</a:t>
            </a:r>
          </a:p>
          <a:p>
            <a:pPr marL="0" indent="0">
              <a:buNone/>
            </a:pPr>
            <a:endParaRPr lang="nl-NL" sz="1800" dirty="0"/>
          </a:p>
          <a:p>
            <a:pPr>
              <a:buFontTx/>
              <a:buChar char="-"/>
            </a:pPr>
            <a:r>
              <a:rPr lang="nl-NL" sz="1800" dirty="0" smtClean="0"/>
              <a:t>Na dienstverband met </a:t>
            </a:r>
            <a:r>
              <a:rPr lang="nl-NL" sz="1800" dirty="0" err="1" smtClean="0"/>
              <a:t>Agrifirm</a:t>
            </a:r>
            <a:r>
              <a:rPr lang="nl-NL" sz="1800" dirty="0" smtClean="0"/>
              <a:t> en </a:t>
            </a:r>
            <a:r>
              <a:rPr lang="nl-NL" sz="1800" u="sng" dirty="0" smtClean="0"/>
              <a:t>voor einde recht op WW weer een nieuwe baan</a:t>
            </a:r>
            <a:r>
              <a:rPr lang="nl-NL" sz="1800" dirty="0" smtClean="0"/>
              <a:t>, dan lagere ontslagvergoeding (bij einde dienstverband een vergoeding o.b.v. 0,8 KRF in plaats van 1,0 KRF);</a:t>
            </a:r>
          </a:p>
          <a:p>
            <a:pPr marL="0" indent="0">
              <a:buNone/>
            </a:pPr>
            <a:endParaRPr lang="nl-NL" sz="1800" dirty="0" smtClean="0"/>
          </a:p>
          <a:p>
            <a:pPr>
              <a:buFontTx/>
              <a:buChar char="-"/>
            </a:pPr>
            <a:r>
              <a:rPr lang="nl-NL" sz="1800" dirty="0" smtClean="0"/>
              <a:t>Na dienstverband </a:t>
            </a:r>
            <a:r>
              <a:rPr lang="nl-NL" sz="1800" dirty="0" err="1" smtClean="0"/>
              <a:t>Agrifirm</a:t>
            </a:r>
            <a:r>
              <a:rPr lang="nl-NL" sz="1800" dirty="0" smtClean="0"/>
              <a:t> en </a:t>
            </a:r>
            <a:r>
              <a:rPr lang="nl-NL" sz="1800" u="sng" dirty="0" smtClean="0"/>
              <a:t>voor einde recht op WW geen nieuwe baan</a:t>
            </a:r>
            <a:r>
              <a:rPr lang="nl-NL" sz="1800" dirty="0" smtClean="0"/>
              <a:t>, dan zelfde ontslagvergoeding zoals in Sociaal Plan 2019 (bij einde dienstverband een vergoeding o.b.v. 0,8 KRF en laatste maand WW een vergoeding o.b.v. 0,2 KRF);</a:t>
            </a:r>
          </a:p>
          <a:p>
            <a:pPr>
              <a:buFontTx/>
              <a:buChar char="-"/>
            </a:pPr>
            <a:endParaRPr lang="nl-NL" sz="1800" dirty="0"/>
          </a:p>
          <a:p>
            <a:pPr>
              <a:buFontTx/>
              <a:buChar char="-"/>
            </a:pPr>
            <a:r>
              <a:rPr lang="nl-NL" sz="1800" dirty="0" smtClean="0"/>
              <a:t>Vakbonden; voorstellen </a:t>
            </a:r>
            <a:r>
              <a:rPr lang="nl-NL" sz="1800" dirty="0" err="1" smtClean="0"/>
              <a:t>Agrifirm</a:t>
            </a:r>
            <a:r>
              <a:rPr lang="nl-NL" sz="1800" dirty="0" smtClean="0"/>
              <a:t> betekenen hoe dan ook een versobering t.o.v. Sociaal Plan 2019. </a:t>
            </a:r>
            <a:r>
              <a:rPr lang="nl-NL" sz="1800" dirty="0"/>
              <a:t>D</a:t>
            </a:r>
            <a:r>
              <a:rPr lang="nl-NL" sz="1800" dirty="0" smtClean="0"/>
              <a:t>e versobering komt voor rekening van de oudere werknemers met een lang dienstverband die ontslagen worden. Voor de jongere werknemers die ontslagen worden pakken de voorstellen van </a:t>
            </a:r>
            <a:r>
              <a:rPr lang="nl-NL" sz="1800" dirty="0" err="1" smtClean="0"/>
              <a:t>Agrifirm</a:t>
            </a:r>
            <a:r>
              <a:rPr lang="nl-NL" sz="1800" dirty="0" smtClean="0"/>
              <a:t> beter uit dan die in het Sociaal Plan 2019.  </a:t>
            </a:r>
          </a:p>
          <a:p>
            <a:pPr>
              <a:buFontTx/>
              <a:buChar char="-"/>
            </a:pPr>
            <a:endParaRPr lang="nl-NL" sz="1600" dirty="0"/>
          </a:p>
          <a:p>
            <a:pPr>
              <a:buFontTx/>
              <a:buChar char="-"/>
            </a:pPr>
            <a:endParaRPr lang="nl-NL" sz="1600" dirty="0" smtClean="0"/>
          </a:p>
          <a:p>
            <a:endParaRPr lang="nl-NL" sz="1600" dirty="0"/>
          </a:p>
          <a:p>
            <a:endParaRPr lang="nl-NL" sz="1600" dirty="0"/>
          </a:p>
        </p:txBody>
      </p:sp>
      <p:sp>
        <p:nvSpPr>
          <p:cNvPr id="7" name="Titel 4"/>
          <p:cNvSpPr>
            <a:spLocks noGrp="1"/>
          </p:cNvSpPr>
          <p:nvPr>
            <p:ph type="title"/>
          </p:nvPr>
        </p:nvSpPr>
        <p:spPr/>
        <p:txBody>
          <a:bodyPr/>
          <a:lstStyle/>
          <a:p>
            <a:pPr algn="ctr"/>
            <a:r>
              <a:rPr lang="nl-NL" sz="2400" dirty="0" smtClean="0">
                <a:solidFill>
                  <a:srgbClr val="000000"/>
                </a:solidFill>
              </a:rPr>
              <a:t>   </a:t>
            </a:r>
            <a:r>
              <a:rPr lang="nl-NL" sz="2400" dirty="0" err="1" smtClean="0">
                <a:solidFill>
                  <a:srgbClr val="000000"/>
                </a:solidFill>
              </a:rPr>
              <a:t>Agrifirm</a:t>
            </a:r>
            <a:r>
              <a:rPr lang="nl-NL" sz="2400" dirty="0" smtClean="0">
                <a:solidFill>
                  <a:srgbClr val="000000"/>
                </a:solidFill>
              </a:rPr>
              <a:t> Sociaal Plan 2020 </a:t>
            </a:r>
            <a:br>
              <a:rPr lang="nl-NL" sz="2400" dirty="0" smtClean="0">
                <a:solidFill>
                  <a:srgbClr val="000000"/>
                </a:solidFill>
              </a:rPr>
            </a:br>
            <a:r>
              <a:rPr lang="nl-NL" sz="2400" dirty="0" smtClean="0">
                <a:solidFill>
                  <a:srgbClr val="000000"/>
                </a:solidFill>
              </a:rPr>
              <a:t>    </a:t>
            </a:r>
            <a:r>
              <a:rPr lang="nl-NL" sz="1400" dirty="0" smtClean="0">
                <a:solidFill>
                  <a:srgbClr val="000000"/>
                </a:solidFill>
              </a:rPr>
              <a:t>(ledenvergaderingen januari en februari 2020) </a:t>
            </a:r>
            <a:r>
              <a:rPr lang="nl-NL" sz="1400" dirty="0">
                <a:solidFill>
                  <a:srgbClr val="000000"/>
                </a:solidFill>
              </a:rPr>
              <a:t/>
            </a:r>
            <a:br>
              <a:rPr lang="nl-NL" sz="1400" dirty="0">
                <a:solidFill>
                  <a:srgbClr val="000000"/>
                </a:solidFill>
              </a:rPr>
            </a:br>
            <a:endParaRPr lang="nl-NL" sz="1400" dirty="0">
              <a:solidFill>
                <a:srgbClr val="000000"/>
              </a:solidFill>
            </a:endParaRPr>
          </a:p>
        </p:txBody>
      </p:sp>
      <p:pic>
        <p:nvPicPr>
          <p:cNvPr id="3074" name="Afbeelding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
            <a:ext cx="22860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8445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atum 2"/>
          <p:cNvSpPr>
            <a:spLocks noGrp="1"/>
          </p:cNvSpPr>
          <p:nvPr>
            <p:ph type="dt" sz="half" idx="11"/>
          </p:nvPr>
        </p:nvSpPr>
        <p:spPr/>
        <p:txBody>
          <a:bodyPr/>
          <a:lstStyle/>
          <a:p>
            <a:fld id="{88A890C5-E875-4C75-94E4-6B419B1D6A7E}" type="datetime4">
              <a:rPr lang="nl-NL" smtClean="0"/>
              <a:t>27 januari 2020</a:t>
            </a:fld>
            <a:endParaRPr lang="nl-NL" dirty="0"/>
          </a:p>
        </p:txBody>
      </p:sp>
      <p:sp>
        <p:nvSpPr>
          <p:cNvPr id="4" name="Tijdelijke aanduiding voor tekst 3"/>
          <p:cNvSpPr>
            <a:spLocks noGrp="1"/>
          </p:cNvSpPr>
          <p:nvPr>
            <p:ph type="body" sz="quarter" idx="10"/>
          </p:nvPr>
        </p:nvSpPr>
        <p:spPr>
          <a:xfrm>
            <a:off x="395536" y="1412776"/>
            <a:ext cx="8149911" cy="4896544"/>
          </a:xfrm>
        </p:spPr>
        <p:txBody>
          <a:bodyPr/>
          <a:lstStyle/>
          <a:p>
            <a:pPr marL="0" indent="0">
              <a:buNone/>
            </a:pPr>
            <a:endParaRPr lang="nl-NL" sz="800" dirty="0" smtClean="0">
              <a:solidFill>
                <a:srgbClr val="000000"/>
              </a:solidFill>
            </a:endParaRPr>
          </a:p>
          <a:p>
            <a:pPr marL="0" indent="0" algn="ctr">
              <a:buNone/>
            </a:pPr>
            <a:r>
              <a:rPr lang="nl-NL" sz="2400" dirty="0" smtClean="0">
                <a:solidFill>
                  <a:srgbClr val="000000"/>
                </a:solidFill>
              </a:rPr>
              <a:t>Waar zijn we het </a:t>
            </a:r>
            <a:r>
              <a:rPr lang="nl-NL" sz="2800" b="1" u="sng" dirty="0" smtClean="0">
                <a:solidFill>
                  <a:srgbClr val="000000"/>
                </a:solidFill>
              </a:rPr>
              <a:t>wel </a:t>
            </a:r>
            <a:r>
              <a:rPr lang="nl-NL" sz="2400" dirty="0" smtClean="0">
                <a:solidFill>
                  <a:srgbClr val="000000"/>
                </a:solidFill>
              </a:rPr>
              <a:t>over eens</a:t>
            </a:r>
            <a:endParaRPr lang="nl-NL" sz="2400" dirty="0">
              <a:solidFill>
                <a:srgbClr val="000000"/>
              </a:solidFill>
            </a:endParaRPr>
          </a:p>
          <a:p>
            <a:pPr marL="0" indent="0">
              <a:buNone/>
            </a:pPr>
            <a:endParaRPr lang="nl-NL" sz="1600" dirty="0" smtClean="0">
              <a:solidFill>
                <a:srgbClr val="000000"/>
              </a:solidFill>
            </a:endParaRPr>
          </a:p>
          <a:p>
            <a:pPr lvl="0">
              <a:buFontTx/>
              <a:buChar char="-"/>
            </a:pPr>
            <a:r>
              <a:rPr lang="nl-NL" sz="1800" dirty="0" smtClean="0"/>
              <a:t>Reistijd </a:t>
            </a:r>
            <a:r>
              <a:rPr lang="nl-NL" sz="1800" dirty="0"/>
              <a:t>woon-werk = maximaal 2 uur per dag (1 uur enkele reis</a:t>
            </a:r>
            <a:r>
              <a:rPr lang="nl-NL" sz="1800" dirty="0" smtClean="0"/>
              <a:t>);</a:t>
            </a:r>
          </a:p>
          <a:p>
            <a:pPr lvl="0">
              <a:buFontTx/>
              <a:buChar char="-"/>
            </a:pPr>
            <a:endParaRPr lang="nl-NL" sz="1800" dirty="0" smtClean="0"/>
          </a:p>
          <a:p>
            <a:pPr lvl="0">
              <a:buFontTx/>
              <a:buChar char="-"/>
            </a:pPr>
            <a:r>
              <a:rPr lang="en-GB" sz="1800" dirty="0" err="1" smtClean="0"/>
              <a:t>Passende</a:t>
            </a:r>
            <a:r>
              <a:rPr lang="en-GB" sz="1800" dirty="0" smtClean="0"/>
              <a:t> </a:t>
            </a:r>
            <a:r>
              <a:rPr lang="en-GB" sz="1800" dirty="0" err="1"/>
              <a:t>functie</a:t>
            </a:r>
            <a:r>
              <a:rPr lang="en-GB" sz="1800" dirty="0"/>
              <a:t> </a:t>
            </a:r>
            <a:r>
              <a:rPr lang="en-GB" sz="1800" dirty="0" err="1"/>
              <a:t>blijft</a:t>
            </a:r>
            <a:r>
              <a:rPr lang="en-GB" sz="1800" dirty="0"/>
              <a:t> </a:t>
            </a:r>
            <a:r>
              <a:rPr lang="en-GB" sz="1800" dirty="0" err="1"/>
              <a:t>gelijk</a:t>
            </a:r>
            <a:r>
              <a:rPr lang="en-GB" sz="1800" dirty="0"/>
              <a:t> </a:t>
            </a:r>
            <a:r>
              <a:rPr lang="en-GB" sz="1800" dirty="0" err="1"/>
              <a:t>aan</a:t>
            </a:r>
            <a:r>
              <a:rPr lang="en-GB" sz="1800" dirty="0"/>
              <a:t> </a:t>
            </a:r>
            <a:r>
              <a:rPr lang="en-GB" sz="1800" dirty="0" err="1"/>
              <a:t>huidige</a:t>
            </a:r>
            <a:r>
              <a:rPr lang="en-GB" sz="1800" dirty="0"/>
              <a:t> SP; </a:t>
            </a:r>
            <a:r>
              <a:rPr lang="en-GB" sz="1800" dirty="0" err="1"/>
              <a:t>minimaal</a:t>
            </a:r>
            <a:r>
              <a:rPr lang="en-GB" sz="1800" dirty="0"/>
              <a:t> 2 </a:t>
            </a:r>
            <a:r>
              <a:rPr lang="en-GB" sz="1800" dirty="0" err="1"/>
              <a:t>hoger</a:t>
            </a:r>
            <a:r>
              <a:rPr lang="en-GB" sz="1800" dirty="0"/>
              <a:t> of </a:t>
            </a:r>
            <a:r>
              <a:rPr lang="en-GB" sz="1800" dirty="0" smtClean="0"/>
              <a:t>lager </a:t>
            </a:r>
            <a:r>
              <a:rPr lang="en-GB" sz="1800" dirty="0" err="1" smtClean="0"/>
              <a:t>ingedeelde</a:t>
            </a:r>
            <a:r>
              <a:rPr lang="en-GB" sz="1800" dirty="0" smtClean="0"/>
              <a:t> </a:t>
            </a:r>
            <a:r>
              <a:rPr lang="en-GB" sz="1800" dirty="0" err="1" smtClean="0"/>
              <a:t>functie</a:t>
            </a:r>
            <a:r>
              <a:rPr lang="en-GB" sz="1800" dirty="0" smtClean="0"/>
              <a:t>  </a:t>
            </a:r>
            <a:r>
              <a:rPr lang="en-GB" sz="1800" dirty="0" err="1"/>
              <a:t>o.b.v</a:t>
            </a:r>
            <a:r>
              <a:rPr lang="en-GB" sz="1800" dirty="0"/>
              <a:t>. </a:t>
            </a:r>
            <a:r>
              <a:rPr lang="en-GB" sz="1800" dirty="0" err="1" smtClean="0"/>
              <a:t>vrijwilligheid</a:t>
            </a:r>
            <a:r>
              <a:rPr lang="en-GB" sz="1800" dirty="0" smtClean="0"/>
              <a:t>;</a:t>
            </a:r>
          </a:p>
          <a:p>
            <a:pPr lvl="0">
              <a:buFontTx/>
              <a:buChar char="-"/>
            </a:pPr>
            <a:endParaRPr lang="en-GB" sz="1800" dirty="0" smtClean="0"/>
          </a:p>
          <a:p>
            <a:pPr lvl="0">
              <a:buFontTx/>
              <a:buChar char="-"/>
            </a:pPr>
            <a:r>
              <a:rPr lang="nl-NL" sz="1800" dirty="0" smtClean="0">
                <a:solidFill>
                  <a:srgbClr val="000000"/>
                </a:solidFill>
              </a:rPr>
              <a:t>Herplaatsing </a:t>
            </a:r>
            <a:r>
              <a:rPr lang="nl-NL" sz="1800" dirty="0">
                <a:solidFill>
                  <a:srgbClr val="000000"/>
                </a:solidFill>
              </a:rPr>
              <a:t>ook twee salarisklassen hoger en lager. Toeslag boven schaal. Afbouw van 1 schaal met 50% CAO verhoging. Toekomst gerichte herplaatsing geen </a:t>
            </a:r>
            <a:r>
              <a:rPr lang="nl-NL" sz="1800" dirty="0" smtClean="0">
                <a:solidFill>
                  <a:srgbClr val="000000"/>
                </a:solidFill>
              </a:rPr>
              <a:t>vrijwilligheid;</a:t>
            </a:r>
          </a:p>
          <a:p>
            <a:pPr lvl="0">
              <a:buFontTx/>
              <a:buChar char="-"/>
            </a:pPr>
            <a:endParaRPr lang="nl-NL" sz="1800" dirty="0" smtClean="0">
              <a:solidFill>
                <a:srgbClr val="000000"/>
              </a:solidFill>
            </a:endParaRPr>
          </a:p>
          <a:p>
            <a:pPr lvl="0">
              <a:buFontTx/>
              <a:buChar char="-"/>
            </a:pPr>
            <a:r>
              <a:rPr lang="nl-NL" sz="1800" dirty="0" smtClean="0">
                <a:solidFill>
                  <a:srgbClr val="000000"/>
                </a:solidFill>
              </a:rPr>
              <a:t>Gezien </a:t>
            </a:r>
            <a:r>
              <a:rPr lang="nl-NL" sz="1800" dirty="0">
                <a:solidFill>
                  <a:srgbClr val="000000"/>
                </a:solidFill>
              </a:rPr>
              <a:t>arbeidsmarkt geen derde </a:t>
            </a:r>
            <a:r>
              <a:rPr lang="nl-NL" sz="1800" dirty="0" err="1">
                <a:solidFill>
                  <a:srgbClr val="000000"/>
                </a:solidFill>
              </a:rPr>
              <a:t>ww</a:t>
            </a:r>
            <a:r>
              <a:rPr lang="nl-NL" sz="1800" dirty="0">
                <a:solidFill>
                  <a:srgbClr val="000000"/>
                </a:solidFill>
              </a:rPr>
              <a:t> jaar financiering in het </a:t>
            </a:r>
            <a:r>
              <a:rPr lang="nl-NL" sz="1800" dirty="0" smtClean="0">
                <a:solidFill>
                  <a:srgbClr val="000000"/>
                </a:solidFill>
              </a:rPr>
              <a:t>plan </a:t>
            </a:r>
            <a:r>
              <a:rPr lang="nl-NL" sz="1800" dirty="0" smtClean="0">
                <a:solidFill>
                  <a:srgbClr val="FF0000"/>
                </a:solidFill>
              </a:rPr>
              <a:t>(maar dan wel ons voorstel als het gaat om de vergoeding)</a:t>
            </a:r>
          </a:p>
          <a:p>
            <a:pPr lvl="0">
              <a:buFontTx/>
              <a:buChar char="-"/>
            </a:pPr>
            <a:endParaRPr lang="nl-NL" sz="1800" dirty="0" smtClean="0">
              <a:solidFill>
                <a:srgbClr val="FF0000"/>
              </a:solidFill>
            </a:endParaRPr>
          </a:p>
          <a:p>
            <a:pPr lvl="0">
              <a:buFontTx/>
              <a:buChar char="-"/>
            </a:pPr>
            <a:r>
              <a:rPr lang="nl-NL" sz="1800" dirty="0" smtClean="0">
                <a:solidFill>
                  <a:srgbClr val="000000"/>
                </a:solidFill>
              </a:rPr>
              <a:t>Extra </a:t>
            </a:r>
            <a:r>
              <a:rPr lang="nl-NL" sz="1800" dirty="0">
                <a:solidFill>
                  <a:srgbClr val="000000"/>
                </a:solidFill>
              </a:rPr>
              <a:t>vergoeding </a:t>
            </a:r>
            <a:r>
              <a:rPr lang="nl-NL" sz="1800" dirty="0" smtClean="0">
                <a:solidFill>
                  <a:srgbClr val="000000"/>
                </a:solidFill>
              </a:rPr>
              <a:t>bij eerder vertrek binnen de opzegtermijn vervalt </a:t>
            </a:r>
            <a:r>
              <a:rPr lang="nl-NL" sz="1800" dirty="0">
                <a:solidFill>
                  <a:srgbClr val="FF0000"/>
                </a:solidFill>
              </a:rPr>
              <a:t>(maar dan wel ons voorstel als het gaat om de vergoeding)</a:t>
            </a:r>
            <a:endParaRPr lang="nl-NL" sz="1800" dirty="0" smtClean="0">
              <a:solidFill>
                <a:srgbClr val="000000"/>
              </a:solidFill>
            </a:endParaRPr>
          </a:p>
          <a:p>
            <a:pPr lvl="0">
              <a:buFontTx/>
              <a:buChar char="-"/>
            </a:pPr>
            <a:endParaRPr lang="nl-NL" sz="1800" dirty="0">
              <a:solidFill>
                <a:srgbClr val="FF0000"/>
              </a:solidFill>
            </a:endParaRPr>
          </a:p>
          <a:p>
            <a:pPr lvl="0">
              <a:buFontTx/>
              <a:buChar char="-"/>
            </a:pPr>
            <a:r>
              <a:rPr lang="nl-NL" sz="1800" dirty="0" smtClean="0"/>
              <a:t>Outplacement </a:t>
            </a:r>
            <a:r>
              <a:rPr lang="nl-NL" sz="1800" dirty="0"/>
              <a:t>met een maximum van 6 maanden. Opleiding scholing </a:t>
            </a:r>
            <a:r>
              <a:rPr lang="nl-NL" sz="1800" dirty="0" err="1"/>
              <a:t>eur</a:t>
            </a:r>
            <a:r>
              <a:rPr lang="nl-NL" sz="1800" dirty="0"/>
              <a:t> 5000</a:t>
            </a:r>
            <a:r>
              <a:rPr lang="nl-NL" sz="1800" dirty="0" smtClean="0"/>
              <a:t>,-</a:t>
            </a:r>
            <a:endParaRPr lang="nl-NL" sz="1800" dirty="0"/>
          </a:p>
          <a:p>
            <a:pPr marL="0" indent="0">
              <a:buNone/>
            </a:pPr>
            <a:endParaRPr lang="nl-NL" sz="1800" dirty="0">
              <a:solidFill>
                <a:srgbClr val="000000"/>
              </a:solidFill>
            </a:endParaRPr>
          </a:p>
        </p:txBody>
      </p:sp>
      <p:sp>
        <p:nvSpPr>
          <p:cNvPr id="6" name="Titel 4"/>
          <p:cNvSpPr>
            <a:spLocks noGrp="1"/>
          </p:cNvSpPr>
          <p:nvPr>
            <p:ph type="title"/>
          </p:nvPr>
        </p:nvSpPr>
        <p:spPr/>
        <p:txBody>
          <a:bodyPr/>
          <a:lstStyle/>
          <a:p>
            <a:pPr algn="ctr"/>
            <a:r>
              <a:rPr lang="nl-NL" sz="2400" dirty="0" smtClean="0">
                <a:solidFill>
                  <a:srgbClr val="000000"/>
                </a:solidFill>
              </a:rPr>
              <a:t>    </a:t>
            </a:r>
            <a:r>
              <a:rPr lang="nl-NL" sz="2400" dirty="0" err="1" smtClean="0">
                <a:solidFill>
                  <a:srgbClr val="000000"/>
                </a:solidFill>
              </a:rPr>
              <a:t>Agrifirm</a:t>
            </a:r>
            <a:r>
              <a:rPr lang="nl-NL" sz="2400" dirty="0" smtClean="0">
                <a:solidFill>
                  <a:srgbClr val="000000"/>
                </a:solidFill>
              </a:rPr>
              <a:t> Sociaal Plan 2020 </a:t>
            </a:r>
            <a:br>
              <a:rPr lang="nl-NL" sz="2400" dirty="0" smtClean="0">
                <a:solidFill>
                  <a:srgbClr val="000000"/>
                </a:solidFill>
              </a:rPr>
            </a:br>
            <a:r>
              <a:rPr lang="nl-NL" sz="2400" dirty="0" smtClean="0">
                <a:solidFill>
                  <a:srgbClr val="000000"/>
                </a:solidFill>
              </a:rPr>
              <a:t>    </a:t>
            </a:r>
            <a:r>
              <a:rPr lang="nl-NL" sz="1400" dirty="0" smtClean="0">
                <a:solidFill>
                  <a:srgbClr val="000000"/>
                </a:solidFill>
              </a:rPr>
              <a:t>(ledenvergaderingen januari en februari 2020) </a:t>
            </a:r>
            <a:r>
              <a:rPr lang="nl-NL" sz="1400" dirty="0">
                <a:solidFill>
                  <a:srgbClr val="000000"/>
                </a:solidFill>
              </a:rPr>
              <a:t/>
            </a:r>
            <a:br>
              <a:rPr lang="nl-NL" sz="1400" dirty="0">
                <a:solidFill>
                  <a:srgbClr val="000000"/>
                </a:solidFill>
              </a:rPr>
            </a:br>
            <a:endParaRPr lang="nl-NL" sz="1400" dirty="0">
              <a:solidFill>
                <a:srgbClr val="000000"/>
              </a:solidFill>
            </a:endParaRPr>
          </a:p>
        </p:txBody>
      </p:sp>
      <p:pic>
        <p:nvPicPr>
          <p:cNvPr id="4098" name="Afbeelding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
            <a:ext cx="22860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1217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atum 2"/>
          <p:cNvSpPr>
            <a:spLocks noGrp="1"/>
          </p:cNvSpPr>
          <p:nvPr>
            <p:ph type="dt" sz="half" idx="11"/>
          </p:nvPr>
        </p:nvSpPr>
        <p:spPr/>
        <p:txBody>
          <a:bodyPr/>
          <a:lstStyle/>
          <a:p>
            <a:fld id="{88A890C5-E875-4C75-94E4-6B419B1D6A7E}" type="datetime4">
              <a:rPr lang="nl-NL" smtClean="0"/>
              <a:t>27 januari 2020</a:t>
            </a:fld>
            <a:endParaRPr lang="nl-NL" dirty="0"/>
          </a:p>
        </p:txBody>
      </p:sp>
      <p:sp>
        <p:nvSpPr>
          <p:cNvPr id="4" name="Tijdelijke aanduiding voor tekst 3"/>
          <p:cNvSpPr>
            <a:spLocks noGrp="1"/>
          </p:cNvSpPr>
          <p:nvPr>
            <p:ph type="body" sz="quarter" idx="10"/>
          </p:nvPr>
        </p:nvSpPr>
        <p:spPr>
          <a:xfrm>
            <a:off x="683568" y="1484784"/>
            <a:ext cx="8136903" cy="4824536"/>
          </a:xfrm>
        </p:spPr>
        <p:txBody>
          <a:bodyPr/>
          <a:lstStyle/>
          <a:p>
            <a:pPr marL="0" indent="0">
              <a:buNone/>
            </a:pPr>
            <a:endParaRPr lang="nl-NL" sz="1400" dirty="0">
              <a:solidFill>
                <a:srgbClr val="000000"/>
              </a:solidFill>
            </a:endParaRPr>
          </a:p>
          <a:p>
            <a:endParaRPr lang="nl-NL" sz="1100" b="1" u="sng" dirty="0" smtClean="0"/>
          </a:p>
          <a:p>
            <a:pPr marL="0" indent="0" algn="ctr">
              <a:buNone/>
            </a:pPr>
            <a:r>
              <a:rPr lang="nl-NL" sz="2400" dirty="0">
                <a:solidFill>
                  <a:srgbClr val="000000"/>
                </a:solidFill>
              </a:rPr>
              <a:t>Waar zijn we het </a:t>
            </a:r>
            <a:r>
              <a:rPr lang="nl-NL" sz="2400" b="1" u="sng" dirty="0" smtClean="0">
                <a:solidFill>
                  <a:srgbClr val="000000"/>
                </a:solidFill>
              </a:rPr>
              <a:t>wel </a:t>
            </a:r>
            <a:r>
              <a:rPr lang="nl-NL" sz="2400" dirty="0" smtClean="0">
                <a:solidFill>
                  <a:srgbClr val="000000"/>
                </a:solidFill>
              </a:rPr>
              <a:t>over </a:t>
            </a:r>
            <a:r>
              <a:rPr lang="nl-NL" sz="2400" dirty="0">
                <a:solidFill>
                  <a:srgbClr val="000000"/>
                </a:solidFill>
              </a:rPr>
              <a:t>eens</a:t>
            </a:r>
          </a:p>
          <a:p>
            <a:pPr marL="0" indent="0">
              <a:buNone/>
            </a:pPr>
            <a:endParaRPr lang="nl-NL" sz="1800" b="1" u="sng" dirty="0"/>
          </a:p>
          <a:p>
            <a:pPr marL="0" indent="0">
              <a:buNone/>
            </a:pPr>
            <a:r>
              <a:rPr lang="nl-NL" sz="1800" dirty="0" smtClean="0"/>
              <a:t>Mogelijkheid om dienstverband te verlengen: </a:t>
            </a:r>
            <a:endParaRPr lang="nl-NL" sz="1800" dirty="0"/>
          </a:p>
          <a:p>
            <a:pPr marL="0" indent="0">
              <a:buNone/>
            </a:pPr>
            <a:r>
              <a:rPr lang="nl-NL" sz="1800" dirty="0"/>
              <a:t> </a:t>
            </a:r>
          </a:p>
          <a:p>
            <a:pPr lvl="0">
              <a:buFontTx/>
              <a:buChar char="-"/>
            </a:pPr>
            <a:r>
              <a:rPr lang="nl-NL" sz="1800" dirty="0" smtClean="0"/>
              <a:t>In dat geval vrijgesteld </a:t>
            </a:r>
            <a:r>
              <a:rPr lang="nl-NL" sz="1800" dirty="0"/>
              <a:t>van </a:t>
            </a:r>
            <a:r>
              <a:rPr lang="nl-NL" sz="1800" dirty="0" smtClean="0"/>
              <a:t>werk, vinden van een nieuwe baan is dan ‘het werk’;</a:t>
            </a:r>
          </a:p>
          <a:p>
            <a:pPr marL="0" lvl="0" indent="0">
              <a:buNone/>
            </a:pPr>
            <a:endParaRPr lang="nl-NL" sz="1800" dirty="0"/>
          </a:p>
          <a:p>
            <a:pPr lvl="0">
              <a:buFontTx/>
              <a:buChar char="-"/>
            </a:pPr>
            <a:r>
              <a:rPr lang="nl-NL" sz="1800" dirty="0" smtClean="0"/>
              <a:t>De opzegtermijn</a:t>
            </a:r>
            <a:r>
              <a:rPr lang="nl-NL" sz="1800" dirty="0"/>
              <a:t> </a:t>
            </a:r>
            <a:r>
              <a:rPr lang="nl-NL" sz="1800" dirty="0" smtClean="0"/>
              <a:t>maakt geen onderdeel uit van het verlengde dienstverband (tijdens opzegtermijn wel reguliere werk aan de orde);</a:t>
            </a:r>
          </a:p>
          <a:p>
            <a:pPr lvl="0">
              <a:buFontTx/>
              <a:buChar char="-"/>
            </a:pPr>
            <a:endParaRPr lang="nl-NL" sz="1800" dirty="0" smtClean="0"/>
          </a:p>
          <a:p>
            <a:pPr lvl="0">
              <a:buFontTx/>
              <a:buChar char="-"/>
            </a:pPr>
            <a:r>
              <a:rPr lang="nl-NL" sz="1800" dirty="0" smtClean="0"/>
              <a:t>Aantal </a:t>
            </a:r>
            <a:r>
              <a:rPr lang="nl-NL" sz="1800" dirty="0"/>
              <a:t>maanden verlenging </a:t>
            </a:r>
            <a:r>
              <a:rPr lang="nl-NL" sz="1800" dirty="0" smtClean="0"/>
              <a:t>wordt als volgt bepaald; het </a:t>
            </a:r>
            <a:r>
              <a:rPr lang="nl-NL" sz="1800" dirty="0"/>
              <a:t>aantal dienstjaren gedeeld door 2 met een minimum van 1 maand en een maximum van 6 maand (dienstjaren = maanden gelegen tussen </a:t>
            </a:r>
            <a:r>
              <a:rPr lang="nl-NL" sz="1800" dirty="0" smtClean="0"/>
              <a:t>datum in dienst </a:t>
            </a:r>
            <a:r>
              <a:rPr lang="nl-NL" sz="1800" dirty="0"/>
              <a:t>en </a:t>
            </a:r>
            <a:r>
              <a:rPr lang="nl-NL" sz="1800" dirty="0" smtClean="0"/>
              <a:t>datum uit dienst. Dienstjaren worden gedeeld door 2 </a:t>
            </a:r>
            <a:r>
              <a:rPr lang="nl-NL" sz="1800" dirty="0"/>
              <a:t>en dan </a:t>
            </a:r>
            <a:r>
              <a:rPr lang="nl-NL" sz="1800" dirty="0" smtClean="0"/>
              <a:t>wordt er afgerond,  </a:t>
            </a:r>
            <a:r>
              <a:rPr lang="nl-NL" sz="1800" dirty="0"/>
              <a:t>0,5 en hoger naar boven, kleiner dan 0,5 naar beneden</a:t>
            </a:r>
            <a:r>
              <a:rPr lang="nl-NL" sz="1800" dirty="0" smtClean="0"/>
              <a:t>);</a:t>
            </a:r>
          </a:p>
          <a:p>
            <a:pPr lvl="0">
              <a:buFontTx/>
              <a:buChar char="-"/>
            </a:pPr>
            <a:endParaRPr lang="nl-NL" sz="1800" dirty="0"/>
          </a:p>
          <a:p>
            <a:pPr marL="0" indent="0">
              <a:buNone/>
            </a:pPr>
            <a:endParaRPr lang="nl-NL" sz="1600" dirty="0"/>
          </a:p>
          <a:p>
            <a:pPr marL="0" indent="0">
              <a:buNone/>
            </a:pPr>
            <a:endParaRPr lang="nl-NL" sz="1400" dirty="0" smtClean="0"/>
          </a:p>
          <a:p>
            <a:pPr marL="0" indent="0">
              <a:buNone/>
            </a:pPr>
            <a:endParaRPr lang="nl-NL" sz="1400" dirty="0" smtClean="0"/>
          </a:p>
          <a:p>
            <a:endParaRPr lang="nl-NL" sz="1400" dirty="0"/>
          </a:p>
          <a:p>
            <a:pPr marL="0" indent="0">
              <a:buNone/>
            </a:pPr>
            <a:r>
              <a:rPr lang="nl-NL" sz="1400" dirty="0"/>
              <a:t/>
            </a:r>
            <a:br>
              <a:rPr lang="nl-NL" sz="1400" dirty="0"/>
            </a:br>
            <a:endParaRPr lang="nl-NL" sz="1400" dirty="0"/>
          </a:p>
        </p:txBody>
      </p:sp>
      <p:sp>
        <p:nvSpPr>
          <p:cNvPr id="6" name="Titel 4"/>
          <p:cNvSpPr>
            <a:spLocks noGrp="1"/>
          </p:cNvSpPr>
          <p:nvPr>
            <p:ph type="title"/>
          </p:nvPr>
        </p:nvSpPr>
        <p:spPr/>
        <p:txBody>
          <a:bodyPr/>
          <a:lstStyle/>
          <a:p>
            <a:pPr algn="ctr"/>
            <a:r>
              <a:rPr lang="nl-NL" sz="2400" dirty="0" smtClean="0">
                <a:solidFill>
                  <a:srgbClr val="000000"/>
                </a:solidFill>
              </a:rPr>
              <a:t>   </a:t>
            </a:r>
            <a:r>
              <a:rPr lang="nl-NL" sz="2400" dirty="0" err="1" smtClean="0">
                <a:solidFill>
                  <a:srgbClr val="000000"/>
                </a:solidFill>
              </a:rPr>
              <a:t>Agrifirm</a:t>
            </a:r>
            <a:r>
              <a:rPr lang="nl-NL" sz="2400" dirty="0" smtClean="0">
                <a:solidFill>
                  <a:srgbClr val="000000"/>
                </a:solidFill>
              </a:rPr>
              <a:t> Sociaal Plan 2020 </a:t>
            </a:r>
            <a:br>
              <a:rPr lang="nl-NL" sz="2400" dirty="0" smtClean="0">
                <a:solidFill>
                  <a:srgbClr val="000000"/>
                </a:solidFill>
              </a:rPr>
            </a:br>
            <a:r>
              <a:rPr lang="nl-NL" sz="2400" dirty="0" smtClean="0">
                <a:solidFill>
                  <a:srgbClr val="000000"/>
                </a:solidFill>
              </a:rPr>
              <a:t> </a:t>
            </a:r>
            <a:r>
              <a:rPr lang="nl-NL" sz="1400" dirty="0" smtClean="0">
                <a:solidFill>
                  <a:srgbClr val="000000"/>
                </a:solidFill>
              </a:rPr>
              <a:t>(ledenvergaderingen januari en februari 2020) </a:t>
            </a:r>
            <a:r>
              <a:rPr lang="nl-NL" sz="1400" dirty="0">
                <a:solidFill>
                  <a:srgbClr val="000000"/>
                </a:solidFill>
              </a:rPr>
              <a:t/>
            </a:r>
            <a:br>
              <a:rPr lang="nl-NL" sz="1400" dirty="0">
                <a:solidFill>
                  <a:srgbClr val="000000"/>
                </a:solidFill>
              </a:rPr>
            </a:br>
            <a:endParaRPr lang="nl-NL" sz="1400" dirty="0">
              <a:solidFill>
                <a:srgbClr val="000000"/>
              </a:solidFill>
            </a:endParaRPr>
          </a:p>
        </p:txBody>
      </p:sp>
      <p:pic>
        <p:nvPicPr>
          <p:cNvPr id="1026" name="Afbeelding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
            <a:ext cx="22860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52572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atum 2"/>
          <p:cNvSpPr>
            <a:spLocks noGrp="1"/>
          </p:cNvSpPr>
          <p:nvPr>
            <p:ph type="dt" sz="half" idx="11"/>
          </p:nvPr>
        </p:nvSpPr>
        <p:spPr/>
        <p:txBody>
          <a:bodyPr/>
          <a:lstStyle/>
          <a:p>
            <a:fld id="{88A890C5-E875-4C75-94E4-6B419B1D6A7E}" type="datetime4">
              <a:rPr lang="nl-NL" smtClean="0"/>
              <a:t>27 januari 2020</a:t>
            </a:fld>
            <a:endParaRPr lang="nl-NL" dirty="0"/>
          </a:p>
        </p:txBody>
      </p:sp>
      <p:sp>
        <p:nvSpPr>
          <p:cNvPr id="4" name="Tijdelijke aanduiding voor tekst 3"/>
          <p:cNvSpPr>
            <a:spLocks noGrp="1"/>
          </p:cNvSpPr>
          <p:nvPr>
            <p:ph type="body" sz="quarter" idx="10"/>
          </p:nvPr>
        </p:nvSpPr>
        <p:spPr>
          <a:xfrm>
            <a:off x="683568" y="1628800"/>
            <a:ext cx="8136903" cy="4464496"/>
          </a:xfrm>
        </p:spPr>
        <p:txBody>
          <a:bodyPr/>
          <a:lstStyle/>
          <a:p>
            <a:pPr marL="0" indent="0" algn="ctr">
              <a:buNone/>
            </a:pPr>
            <a:endParaRPr lang="nl-NL" sz="1600" dirty="0" smtClean="0">
              <a:solidFill>
                <a:srgbClr val="000000"/>
              </a:solidFill>
            </a:endParaRPr>
          </a:p>
          <a:p>
            <a:pPr marL="0" indent="0" algn="ctr">
              <a:buNone/>
            </a:pPr>
            <a:r>
              <a:rPr lang="nl-NL" sz="2400" dirty="0" smtClean="0">
                <a:solidFill>
                  <a:srgbClr val="000000"/>
                </a:solidFill>
              </a:rPr>
              <a:t>Waar </a:t>
            </a:r>
            <a:r>
              <a:rPr lang="nl-NL" sz="2400" dirty="0">
                <a:solidFill>
                  <a:srgbClr val="000000"/>
                </a:solidFill>
              </a:rPr>
              <a:t>zijn we het </a:t>
            </a:r>
            <a:r>
              <a:rPr lang="nl-NL" sz="2800" b="1" u="sng" dirty="0" smtClean="0">
                <a:solidFill>
                  <a:srgbClr val="000000"/>
                </a:solidFill>
              </a:rPr>
              <a:t>niet</a:t>
            </a:r>
            <a:r>
              <a:rPr lang="nl-NL" sz="2800" b="1" dirty="0" smtClean="0">
                <a:solidFill>
                  <a:srgbClr val="000000"/>
                </a:solidFill>
              </a:rPr>
              <a:t> </a:t>
            </a:r>
            <a:r>
              <a:rPr lang="nl-NL" sz="2400" dirty="0" smtClean="0">
                <a:solidFill>
                  <a:srgbClr val="000000"/>
                </a:solidFill>
              </a:rPr>
              <a:t>over eens</a:t>
            </a:r>
          </a:p>
          <a:p>
            <a:pPr marL="0" indent="0" algn="ctr">
              <a:buNone/>
            </a:pPr>
            <a:endParaRPr lang="nl-NL" sz="2400" dirty="0">
              <a:solidFill>
                <a:srgbClr val="000000"/>
              </a:solidFill>
            </a:endParaRPr>
          </a:p>
          <a:p>
            <a:pPr marL="0" indent="0" algn="ctr">
              <a:buNone/>
            </a:pPr>
            <a:endParaRPr lang="nl-NL" sz="2000" dirty="0" smtClean="0">
              <a:solidFill>
                <a:srgbClr val="000000"/>
              </a:solidFill>
            </a:endParaRPr>
          </a:p>
          <a:p>
            <a:pPr marL="0" indent="0">
              <a:buNone/>
            </a:pPr>
            <a:r>
              <a:rPr lang="nl-NL" sz="1800" dirty="0" err="1" smtClean="0"/>
              <a:t>Agrifirm</a:t>
            </a:r>
            <a:r>
              <a:rPr lang="nl-NL" sz="1800" dirty="0" smtClean="0"/>
              <a:t>; verlenging </a:t>
            </a:r>
            <a:r>
              <a:rPr lang="nl-NL" sz="1800" dirty="0"/>
              <a:t>dienstverband wordt in mindering gebracht op vergoeding, per maand verlenging dienstverband wordt er </a:t>
            </a:r>
            <a:r>
              <a:rPr lang="nl-NL" sz="1800" b="1" u="sng" dirty="0"/>
              <a:t>1,2 maandinkomen </a:t>
            </a:r>
            <a:r>
              <a:rPr lang="nl-NL" sz="1800" dirty="0"/>
              <a:t>(volgens definitie SP) in mindering gebracht op de vergoeding;</a:t>
            </a:r>
          </a:p>
          <a:p>
            <a:pPr marL="0" indent="0">
              <a:buNone/>
            </a:pPr>
            <a:endParaRPr lang="nl-NL" sz="1800" dirty="0" smtClean="0">
              <a:solidFill>
                <a:srgbClr val="000000"/>
              </a:solidFill>
            </a:endParaRPr>
          </a:p>
          <a:p>
            <a:pPr marL="0" indent="0">
              <a:buNone/>
            </a:pPr>
            <a:r>
              <a:rPr lang="nl-NL" sz="1800" dirty="0" smtClean="0"/>
              <a:t>Vakbonden; verlenging </a:t>
            </a:r>
            <a:r>
              <a:rPr lang="nl-NL" sz="1800" dirty="0"/>
              <a:t>dienstverband wordt in mindering gebracht op vergoeding, per maand verlenging dienstverband wordt er </a:t>
            </a:r>
            <a:r>
              <a:rPr lang="nl-NL" sz="1800" b="1" u="sng" dirty="0" smtClean="0"/>
              <a:t>1 </a:t>
            </a:r>
            <a:r>
              <a:rPr lang="nl-NL" sz="1800" b="1" u="sng" dirty="0"/>
              <a:t>maandinkomen </a:t>
            </a:r>
            <a:r>
              <a:rPr lang="nl-NL" sz="1800" dirty="0"/>
              <a:t>(volgens definitie SP) in mindering gebracht op de vergoeding;</a:t>
            </a:r>
          </a:p>
          <a:p>
            <a:pPr marL="0" indent="0">
              <a:buNone/>
            </a:pPr>
            <a:endParaRPr lang="nl-NL" sz="1800" dirty="0">
              <a:solidFill>
                <a:srgbClr val="000000"/>
              </a:solidFill>
            </a:endParaRPr>
          </a:p>
          <a:p>
            <a:pPr marL="0" indent="0">
              <a:buNone/>
            </a:pPr>
            <a:endParaRPr lang="nl-NL" sz="1000" b="1" u="sng" dirty="0"/>
          </a:p>
          <a:p>
            <a:pPr marL="0" indent="0">
              <a:buNone/>
            </a:pPr>
            <a:endParaRPr lang="nl-NL" sz="1600" dirty="0"/>
          </a:p>
        </p:txBody>
      </p:sp>
      <p:sp>
        <p:nvSpPr>
          <p:cNvPr id="6" name="Titel 4"/>
          <p:cNvSpPr>
            <a:spLocks noGrp="1"/>
          </p:cNvSpPr>
          <p:nvPr>
            <p:ph type="title"/>
          </p:nvPr>
        </p:nvSpPr>
        <p:spPr/>
        <p:txBody>
          <a:bodyPr/>
          <a:lstStyle/>
          <a:p>
            <a:pPr algn="ctr"/>
            <a:r>
              <a:rPr lang="nl-NL" sz="2400" dirty="0" smtClean="0">
                <a:solidFill>
                  <a:srgbClr val="000000"/>
                </a:solidFill>
              </a:rPr>
              <a:t>     </a:t>
            </a:r>
            <a:r>
              <a:rPr lang="nl-NL" sz="2400" dirty="0" err="1" smtClean="0">
                <a:solidFill>
                  <a:srgbClr val="000000"/>
                </a:solidFill>
              </a:rPr>
              <a:t>Agrifirm</a:t>
            </a:r>
            <a:r>
              <a:rPr lang="nl-NL" sz="2400" dirty="0" smtClean="0">
                <a:solidFill>
                  <a:srgbClr val="000000"/>
                </a:solidFill>
              </a:rPr>
              <a:t> Sociaal Plan 2020 </a:t>
            </a:r>
            <a:br>
              <a:rPr lang="nl-NL" sz="2400" dirty="0" smtClean="0">
                <a:solidFill>
                  <a:srgbClr val="000000"/>
                </a:solidFill>
              </a:rPr>
            </a:br>
            <a:r>
              <a:rPr lang="nl-NL" sz="2400" dirty="0" smtClean="0">
                <a:solidFill>
                  <a:srgbClr val="000000"/>
                </a:solidFill>
              </a:rPr>
              <a:t>     </a:t>
            </a:r>
            <a:r>
              <a:rPr lang="nl-NL" sz="1400" dirty="0" smtClean="0">
                <a:solidFill>
                  <a:srgbClr val="000000"/>
                </a:solidFill>
              </a:rPr>
              <a:t>(ledenvergaderingen januari en februari 2020) </a:t>
            </a:r>
            <a:r>
              <a:rPr lang="nl-NL" sz="1400" dirty="0">
                <a:solidFill>
                  <a:srgbClr val="000000"/>
                </a:solidFill>
              </a:rPr>
              <a:t/>
            </a:r>
            <a:br>
              <a:rPr lang="nl-NL" sz="1400" dirty="0">
                <a:solidFill>
                  <a:srgbClr val="000000"/>
                </a:solidFill>
              </a:rPr>
            </a:br>
            <a:endParaRPr lang="nl-NL" sz="1400" dirty="0">
              <a:solidFill>
                <a:srgbClr val="000000"/>
              </a:solidFill>
            </a:endParaRPr>
          </a:p>
        </p:txBody>
      </p:sp>
      <p:pic>
        <p:nvPicPr>
          <p:cNvPr id="5122" name="Afbeelding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
            <a:ext cx="22860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64131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atum 2"/>
          <p:cNvSpPr>
            <a:spLocks noGrp="1"/>
          </p:cNvSpPr>
          <p:nvPr>
            <p:ph type="dt" sz="half" idx="11"/>
          </p:nvPr>
        </p:nvSpPr>
        <p:spPr/>
        <p:txBody>
          <a:bodyPr/>
          <a:lstStyle/>
          <a:p>
            <a:fld id="{88A890C5-E875-4C75-94E4-6B419B1D6A7E}" type="datetime4">
              <a:rPr lang="nl-NL" smtClean="0"/>
              <a:t>27 januari 2020</a:t>
            </a:fld>
            <a:endParaRPr lang="nl-NL" dirty="0"/>
          </a:p>
        </p:txBody>
      </p:sp>
      <p:sp>
        <p:nvSpPr>
          <p:cNvPr id="4" name="Tijdelijke aanduiding voor tekst 3"/>
          <p:cNvSpPr>
            <a:spLocks noGrp="1"/>
          </p:cNvSpPr>
          <p:nvPr>
            <p:ph type="body" sz="quarter" idx="10"/>
          </p:nvPr>
        </p:nvSpPr>
        <p:spPr>
          <a:xfrm>
            <a:off x="692803" y="1556792"/>
            <a:ext cx="8136903" cy="4703748"/>
          </a:xfrm>
        </p:spPr>
        <p:txBody>
          <a:bodyPr/>
          <a:lstStyle/>
          <a:p>
            <a:pPr marL="0" indent="0" algn="ctr">
              <a:buNone/>
            </a:pPr>
            <a:r>
              <a:rPr lang="nl-NL" sz="2400" dirty="0">
                <a:solidFill>
                  <a:srgbClr val="000000"/>
                </a:solidFill>
              </a:rPr>
              <a:t>Waar zijn we het </a:t>
            </a:r>
            <a:r>
              <a:rPr lang="nl-NL" sz="2800" b="1" u="sng" dirty="0">
                <a:solidFill>
                  <a:srgbClr val="000000"/>
                </a:solidFill>
              </a:rPr>
              <a:t>niet</a:t>
            </a:r>
            <a:r>
              <a:rPr lang="nl-NL" sz="2800" b="1" dirty="0">
                <a:solidFill>
                  <a:srgbClr val="000000"/>
                </a:solidFill>
              </a:rPr>
              <a:t> </a:t>
            </a:r>
            <a:r>
              <a:rPr lang="nl-NL" sz="2400" dirty="0">
                <a:solidFill>
                  <a:srgbClr val="000000"/>
                </a:solidFill>
              </a:rPr>
              <a:t>over eens</a:t>
            </a:r>
          </a:p>
          <a:p>
            <a:pPr marL="0" indent="0" algn="ctr">
              <a:buNone/>
            </a:pPr>
            <a:endParaRPr lang="nl-NL" sz="800" dirty="0">
              <a:solidFill>
                <a:srgbClr val="000000"/>
              </a:solidFill>
            </a:endParaRPr>
          </a:p>
          <a:p>
            <a:endParaRPr lang="nl-NL" sz="800" dirty="0" smtClean="0"/>
          </a:p>
          <a:p>
            <a:endParaRPr lang="nl-NL" sz="800" dirty="0"/>
          </a:p>
          <a:p>
            <a:endParaRPr lang="nl-NL" sz="800" dirty="0" smtClean="0"/>
          </a:p>
          <a:p>
            <a:pPr>
              <a:buFontTx/>
              <a:buChar char="-"/>
            </a:pPr>
            <a:r>
              <a:rPr lang="nl-NL" sz="1800" dirty="0" smtClean="0"/>
              <a:t>De door </a:t>
            </a:r>
            <a:r>
              <a:rPr lang="nl-NL" sz="1800" dirty="0" err="1" smtClean="0"/>
              <a:t>Agrifirm</a:t>
            </a:r>
            <a:r>
              <a:rPr lang="nl-NL" sz="1800" dirty="0" smtClean="0"/>
              <a:t> voorgestelde ontslagvergoedingen betekenen grosse </a:t>
            </a:r>
            <a:r>
              <a:rPr lang="nl-NL" sz="1800" dirty="0" err="1" smtClean="0"/>
              <a:t>modo</a:t>
            </a:r>
            <a:r>
              <a:rPr lang="nl-NL" sz="1800" dirty="0" smtClean="0"/>
              <a:t> een verbetering voor de werknemer jonger dan 45/50 jaar en een verslechtering voor de werknemer ouder dan 45/50 jaar;</a:t>
            </a:r>
          </a:p>
          <a:p>
            <a:pPr marL="0" indent="0">
              <a:buNone/>
            </a:pPr>
            <a:endParaRPr lang="nl-NL" sz="1800" dirty="0" smtClean="0"/>
          </a:p>
          <a:p>
            <a:pPr>
              <a:buFontTx/>
              <a:buChar char="-"/>
            </a:pPr>
            <a:r>
              <a:rPr lang="nl-NL" sz="1800" dirty="0" smtClean="0"/>
              <a:t>De werknemer met de zwakkere arbeidsmarktpositie is daarmee slechter af dan ingeval van het Sociaal Plan 2019. Daar komt bij dat deze werknemer ook het hardst wordt getroffen door de versobering van de WW en het niet repareren hiervan via de CAO </a:t>
            </a:r>
            <a:r>
              <a:rPr lang="nl-NL" sz="1800" dirty="0" err="1" smtClean="0"/>
              <a:t>graanbe</a:t>
            </a:r>
            <a:r>
              <a:rPr lang="nl-NL" sz="1800" dirty="0" smtClean="0"/>
              <a:t>- en verwerkend;</a:t>
            </a:r>
          </a:p>
          <a:p>
            <a:pPr>
              <a:buFontTx/>
              <a:buChar char="-"/>
            </a:pPr>
            <a:endParaRPr lang="nl-NL" sz="1800" dirty="0"/>
          </a:p>
          <a:p>
            <a:pPr>
              <a:buFontTx/>
              <a:buChar char="-"/>
            </a:pPr>
            <a:r>
              <a:rPr lang="nl-NL" sz="1800" dirty="0" smtClean="0"/>
              <a:t>Daarnaast wordt een klein deel van de oudere werknemers door het versoberen van de aftopping (110% wordt 100%) benadeeld t.o.v. het Sociaal Plan 2019. </a:t>
            </a:r>
          </a:p>
          <a:p>
            <a:pPr>
              <a:buFontTx/>
              <a:buChar char="-"/>
            </a:pPr>
            <a:endParaRPr lang="nl-NL" sz="1800" dirty="0" smtClean="0"/>
          </a:p>
          <a:p>
            <a:pPr>
              <a:buFontTx/>
              <a:buChar char="-"/>
            </a:pPr>
            <a:endParaRPr lang="nl-NL" sz="1800" dirty="0"/>
          </a:p>
          <a:p>
            <a:pPr>
              <a:buFontTx/>
              <a:buChar char="-"/>
            </a:pPr>
            <a:endParaRPr lang="nl-NL" sz="1800" dirty="0"/>
          </a:p>
        </p:txBody>
      </p:sp>
      <p:sp>
        <p:nvSpPr>
          <p:cNvPr id="7" name="Titel 4"/>
          <p:cNvSpPr>
            <a:spLocks noGrp="1"/>
          </p:cNvSpPr>
          <p:nvPr>
            <p:ph type="title"/>
          </p:nvPr>
        </p:nvSpPr>
        <p:spPr/>
        <p:txBody>
          <a:bodyPr/>
          <a:lstStyle/>
          <a:p>
            <a:pPr algn="ctr"/>
            <a:r>
              <a:rPr lang="nl-NL" sz="2400" dirty="0" smtClean="0">
                <a:solidFill>
                  <a:srgbClr val="000000"/>
                </a:solidFill>
              </a:rPr>
              <a:t>    </a:t>
            </a:r>
            <a:r>
              <a:rPr lang="nl-NL" sz="2400" dirty="0" err="1" smtClean="0">
                <a:solidFill>
                  <a:srgbClr val="000000"/>
                </a:solidFill>
              </a:rPr>
              <a:t>Agrifirm</a:t>
            </a:r>
            <a:r>
              <a:rPr lang="nl-NL" sz="2400" dirty="0" smtClean="0">
                <a:solidFill>
                  <a:srgbClr val="000000"/>
                </a:solidFill>
              </a:rPr>
              <a:t> Sociaal Plan 2020 </a:t>
            </a:r>
            <a:br>
              <a:rPr lang="nl-NL" sz="2400" dirty="0" smtClean="0">
                <a:solidFill>
                  <a:srgbClr val="000000"/>
                </a:solidFill>
              </a:rPr>
            </a:br>
            <a:r>
              <a:rPr lang="nl-NL" sz="2400" dirty="0" smtClean="0">
                <a:solidFill>
                  <a:srgbClr val="000000"/>
                </a:solidFill>
              </a:rPr>
              <a:t>    </a:t>
            </a:r>
            <a:r>
              <a:rPr lang="nl-NL" sz="1400" dirty="0" smtClean="0">
                <a:solidFill>
                  <a:srgbClr val="000000"/>
                </a:solidFill>
              </a:rPr>
              <a:t>(ledenvergaderingen januari en februari 2020) </a:t>
            </a:r>
            <a:r>
              <a:rPr lang="nl-NL" sz="1400" dirty="0">
                <a:solidFill>
                  <a:srgbClr val="000000"/>
                </a:solidFill>
              </a:rPr>
              <a:t/>
            </a:r>
            <a:br>
              <a:rPr lang="nl-NL" sz="1400" dirty="0">
                <a:solidFill>
                  <a:srgbClr val="000000"/>
                </a:solidFill>
              </a:rPr>
            </a:br>
            <a:endParaRPr lang="nl-NL" sz="1400" dirty="0">
              <a:solidFill>
                <a:srgbClr val="000000"/>
              </a:solidFill>
            </a:endParaRPr>
          </a:p>
        </p:txBody>
      </p:sp>
      <p:pic>
        <p:nvPicPr>
          <p:cNvPr id="6146" name="Afbeelding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3175"/>
            <a:ext cx="22860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00280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atum 2"/>
          <p:cNvSpPr>
            <a:spLocks noGrp="1"/>
          </p:cNvSpPr>
          <p:nvPr>
            <p:ph type="dt" sz="half" idx="11"/>
          </p:nvPr>
        </p:nvSpPr>
        <p:spPr/>
        <p:txBody>
          <a:bodyPr/>
          <a:lstStyle/>
          <a:p>
            <a:fld id="{88A890C5-E875-4C75-94E4-6B419B1D6A7E}" type="datetime4">
              <a:rPr lang="nl-NL" smtClean="0"/>
              <a:t>27 januari 2020</a:t>
            </a:fld>
            <a:endParaRPr lang="nl-NL" dirty="0"/>
          </a:p>
        </p:txBody>
      </p:sp>
      <p:sp>
        <p:nvSpPr>
          <p:cNvPr id="4" name="Tijdelijke aanduiding voor tekst 3"/>
          <p:cNvSpPr>
            <a:spLocks noGrp="1"/>
          </p:cNvSpPr>
          <p:nvPr>
            <p:ph type="body" sz="quarter" idx="10"/>
          </p:nvPr>
        </p:nvSpPr>
        <p:spPr/>
        <p:txBody>
          <a:bodyPr/>
          <a:lstStyle/>
          <a:p>
            <a:pPr marL="0" indent="0">
              <a:buNone/>
            </a:pPr>
            <a:endParaRPr lang="nl-NL" sz="800" dirty="0"/>
          </a:p>
        </p:txBody>
      </p:sp>
      <p:sp>
        <p:nvSpPr>
          <p:cNvPr id="7" name="Titel 4"/>
          <p:cNvSpPr>
            <a:spLocks noGrp="1"/>
          </p:cNvSpPr>
          <p:nvPr>
            <p:ph type="title"/>
          </p:nvPr>
        </p:nvSpPr>
        <p:spPr/>
        <p:txBody>
          <a:bodyPr/>
          <a:lstStyle/>
          <a:p>
            <a:pPr algn="ctr"/>
            <a:r>
              <a:rPr lang="nl-NL" sz="2400" dirty="0" smtClean="0">
                <a:solidFill>
                  <a:srgbClr val="000000"/>
                </a:solidFill>
              </a:rPr>
              <a:t>     </a:t>
            </a:r>
            <a:r>
              <a:rPr lang="nl-NL" sz="2400" dirty="0" err="1" smtClean="0">
                <a:solidFill>
                  <a:srgbClr val="000000"/>
                </a:solidFill>
              </a:rPr>
              <a:t>Agrifirm</a:t>
            </a:r>
            <a:r>
              <a:rPr lang="nl-NL" sz="2400" dirty="0" smtClean="0">
                <a:solidFill>
                  <a:srgbClr val="000000"/>
                </a:solidFill>
              </a:rPr>
              <a:t> Sociaal Plan 2020 </a:t>
            </a:r>
            <a:br>
              <a:rPr lang="nl-NL" sz="2400" dirty="0" smtClean="0">
                <a:solidFill>
                  <a:srgbClr val="000000"/>
                </a:solidFill>
              </a:rPr>
            </a:br>
            <a:r>
              <a:rPr lang="nl-NL" sz="2400" dirty="0" smtClean="0">
                <a:solidFill>
                  <a:srgbClr val="000000"/>
                </a:solidFill>
              </a:rPr>
              <a:t>     </a:t>
            </a:r>
            <a:r>
              <a:rPr lang="nl-NL" sz="1400" dirty="0" smtClean="0">
                <a:solidFill>
                  <a:srgbClr val="000000"/>
                </a:solidFill>
              </a:rPr>
              <a:t>(ledenvergaderingen januari en februari 2020) </a:t>
            </a:r>
            <a:r>
              <a:rPr lang="nl-NL" sz="1400" dirty="0">
                <a:solidFill>
                  <a:srgbClr val="000000"/>
                </a:solidFill>
              </a:rPr>
              <a:t/>
            </a:r>
            <a:br>
              <a:rPr lang="nl-NL" sz="1400" dirty="0">
                <a:solidFill>
                  <a:srgbClr val="000000"/>
                </a:solidFill>
              </a:rPr>
            </a:br>
            <a:endParaRPr lang="nl-NL" sz="1400" dirty="0">
              <a:solidFill>
                <a:srgbClr val="000000"/>
              </a:solidFill>
            </a:endParaRPr>
          </a:p>
        </p:txBody>
      </p:sp>
      <p:graphicFrame>
        <p:nvGraphicFramePr>
          <p:cNvPr id="8" name="Grafiek 7"/>
          <p:cNvGraphicFramePr>
            <a:graphicFrameLocks/>
          </p:cNvGraphicFramePr>
          <p:nvPr>
            <p:extLst>
              <p:ext uri="{D42A27DB-BD31-4B8C-83A1-F6EECF244321}">
                <p14:modId xmlns:p14="http://schemas.microsoft.com/office/powerpoint/2010/main" val="2459696041"/>
              </p:ext>
            </p:extLst>
          </p:nvPr>
        </p:nvGraphicFramePr>
        <p:xfrm>
          <a:off x="0" y="1569892"/>
          <a:ext cx="9144000" cy="4523403"/>
        </p:xfrm>
        <a:graphic>
          <a:graphicData uri="http://schemas.openxmlformats.org/drawingml/2006/chart">
            <c:chart xmlns:c="http://schemas.openxmlformats.org/drawingml/2006/chart" xmlns:r="http://schemas.openxmlformats.org/officeDocument/2006/relationships" r:id="rId2"/>
          </a:graphicData>
        </a:graphic>
      </p:graphicFrame>
      <p:pic>
        <p:nvPicPr>
          <p:cNvPr id="7170" name="Afbeelding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3175"/>
            <a:ext cx="22860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88366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atum 2"/>
          <p:cNvSpPr>
            <a:spLocks noGrp="1"/>
          </p:cNvSpPr>
          <p:nvPr>
            <p:ph type="dt" sz="half" idx="11"/>
          </p:nvPr>
        </p:nvSpPr>
        <p:spPr/>
        <p:txBody>
          <a:bodyPr/>
          <a:lstStyle/>
          <a:p>
            <a:fld id="{88A890C5-E875-4C75-94E4-6B419B1D6A7E}" type="datetime4">
              <a:rPr lang="nl-NL" smtClean="0"/>
              <a:t>27 januari 2020</a:t>
            </a:fld>
            <a:endParaRPr lang="nl-NL" dirty="0"/>
          </a:p>
        </p:txBody>
      </p:sp>
      <p:sp>
        <p:nvSpPr>
          <p:cNvPr id="4" name="Tijdelijke aanduiding voor tekst 3"/>
          <p:cNvSpPr>
            <a:spLocks noGrp="1"/>
          </p:cNvSpPr>
          <p:nvPr>
            <p:ph type="body" sz="quarter" idx="10"/>
          </p:nvPr>
        </p:nvSpPr>
        <p:spPr/>
        <p:txBody>
          <a:bodyPr/>
          <a:lstStyle/>
          <a:p>
            <a:pPr marL="0" indent="0">
              <a:buNone/>
            </a:pPr>
            <a:endParaRPr lang="nl-NL" sz="800" dirty="0"/>
          </a:p>
        </p:txBody>
      </p:sp>
      <p:sp>
        <p:nvSpPr>
          <p:cNvPr id="6" name="Titel 4"/>
          <p:cNvSpPr>
            <a:spLocks noGrp="1"/>
          </p:cNvSpPr>
          <p:nvPr>
            <p:ph type="title"/>
          </p:nvPr>
        </p:nvSpPr>
        <p:spPr/>
        <p:txBody>
          <a:bodyPr/>
          <a:lstStyle/>
          <a:p>
            <a:pPr algn="ctr"/>
            <a:r>
              <a:rPr lang="nl-NL" sz="2400" dirty="0" smtClean="0">
                <a:solidFill>
                  <a:srgbClr val="000000"/>
                </a:solidFill>
              </a:rPr>
              <a:t>     </a:t>
            </a:r>
            <a:r>
              <a:rPr lang="nl-NL" sz="2400" dirty="0" err="1" smtClean="0">
                <a:solidFill>
                  <a:srgbClr val="000000"/>
                </a:solidFill>
              </a:rPr>
              <a:t>Agrifirm</a:t>
            </a:r>
            <a:r>
              <a:rPr lang="nl-NL" sz="2400" dirty="0" smtClean="0">
                <a:solidFill>
                  <a:srgbClr val="000000"/>
                </a:solidFill>
              </a:rPr>
              <a:t> Sociaal Plan 2020 </a:t>
            </a:r>
            <a:br>
              <a:rPr lang="nl-NL" sz="2400" dirty="0" smtClean="0">
                <a:solidFill>
                  <a:srgbClr val="000000"/>
                </a:solidFill>
              </a:rPr>
            </a:br>
            <a:r>
              <a:rPr lang="nl-NL" sz="2400" dirty="0" smtClean="0">
                <a:solidFill>
                  <a:srgbClr val="000000"/>
                </a:solidFill>
              </a:rPr>
              <a:t>     </a:t>
            </a:r>
            <a:r>
              <a:rPr lang="nl-NL" sz="1400" dirty="0" smtClean="0">
                <a:solidFill>
                  <a:srgbClr val="000000"/>
                </a:solidFill>
              </a:rPr>
              <a:t>(ledenvergaderingen januari en februari 2020) </a:t>
            </a:r>
            <a:r>
              <a:rPr lang="nl-NL" sz="1400" dirty="0">
                <a:solidFill>
                  <a:srgbClr val="000000"/>
                </a:solidFill>
              </a:rPr>
              <a:t/>
            </a:r>
            <a:br>
              <a:rPr lang="nl-NL" sz="1400" dirty="0">
                <a:solidFill>
                  <a:srgbClr val="000000"/>
                </a:solidFill>
              </a:rPr>
            </a:br>
            <a:endParaRPr lang="nl-NL" sz="1400" dirty="0">
              <a:solidFill>
                <a:srgbClr val="000000"/>
              </a:solidFill>
            </a:endParaRPr>
          </a:p>
        </p:txBody>
      </p:sp>
      <p:graphicFrame>
        <p:nvGraphicFramePr>
          <p:cNvPr id="8" name="Grafiek 7"/>
          <p:cNvGraphicFramePr>
            <a:graphicFrameLocks/>
          </p:cNvGraphicFramePr>
          <p:nvPr>
            <p:extLst>
              <p:ext uri="{D42A27DB-BD31-4B8C-83A1-F6EECF244321}">
                <p14:modId xmlns:p14="http://schemas.microsoft.com/office/powerpoint/2010/main" val="4227522490"/>
              </p:ext>
            </p:extLst>
          </p:nvPr>
        </p:nvGraphicFramePr>
        <p:xfrm>
          <a:off x="251520" y="1569892"/>
          <a:ext cx="8424936" cy="4523403"/>
        </p:xfrm>
        <a:graphic>
          <a:graphicData uri="http://schemas.openxmlformats.org/drawingml/2006/chart">
            <c:chart xmlns:c="http://schemas.openxmlformats.org/drawingml/2006/chart" xmlns:r="http://schemas.openxmlformats.org/officeDocument/2006/relationships" r:id="rId2"/>
          </a:graphicData>
        </a:graphic>
      </p:graphicFrame>
      <p:pic>
        <p:nvPicPr>
          <p:cNvPr id="8194" name="Afbeelding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3175"/>
            <a:ext cx="22860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493094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atum 2"/>
          <p:cNvSpPr>
            <a:spLocks noGrp="1"/>
          </p:cNvSpPr>
          <p:nvPr>
            <p:ph type="dt" sz="half" idx="11"/>
          </p:nvPr>
        </p:nvSpPr>
        <p:spPr/>
        <p:txBody>
          <a:bodyPr/>
          <a:lstStyle/>
          <a:p>
            <a:fld id="{88A890C5-E875-4C75-94E4-6B419B1D6A7E}" type="datetime4">
              <a:rPr lang="nl-NL" smtClean="0"/>
              <a:t>27 januari 2020</a:t>
            </a:fld>
            <a:endParaRPr lang="nl-NL" dirty="0"/>
          </a:p>
        </p:txBody>
      </p:sp>
      <p:sp>
        <p:nvSpPr>
          <p:cNvPr id="4" name="Tijdelijke aanduiding voor tekst 3"/>
          <p:cNvSpPr>
            <a:spLocks noGrp="1"/>
          </p:cNvSpPr>
          <p:nvPr>
            <p:ph type="body" sz="quarter" idx="10"/>
          </p:nvPr>
        </p:nvSpPr>
        <p:spPr/>
        <p:txBody>
          <a:bodyPr/>
          <a:lstStyle/>
          <a:p>
            <a:endParaRPr lang="nl-NL" sz="800" dirty="0"/>
          </a:p>
        </p:txBody>
      </p:sp>
      <p:sp>
        <p:nvSpPr>
          <p:cNvPr id="6" name="Titel 4"/>
          <p:cNvSpPr>
            <a:spLocks noGrp="1"/>
          </p:cNvSpPr>
          <p:nvPr>
            <p:ph type="title"/>
          </p:nvPr>
        </p:nvSpPr>
        <p:spPr/>
        <p:txBody>
          <a:bodyPr/>
          <a:lstStyle/>
          <a:p>
            <a:pPr algn="ctr"/>
            <a:r>
              <a:rPr lang="nl-NL" sz="2400" dirty="0" smtClean="0">
                <a:solidFill>
                  <a:srgbClr val="000000"/>
                </a:solidFill>
              </a:rPr>
              <a:t>      </a:t>
            </a:r>
            <a:r>
              <a:rPr lang="nl-NL" sz="2400" dirty="0" err="1" smtClean="0">
                <a:solidFill>
                  <a:srgbClr val="000000"/>
                </a:solidFill>
              </a:rPr>
              <a:t>Agrifirm</a:t>
            </a:r>
            <a:r>
              <a:rPr lang="nl-NL" sz="2400" dirty="0" smtClean="0">
                <a:solidFill>
                  <a:srgbClr val="000000"/>
                </a:solidFill>
              </a:rPr>
              <a:t> Sociaal Plan 2020 </a:t>
            </a:r>
            <a:br>
              <a:rPr lang="nl-NL" sz="2400" dirty="0" smtClean="0">
                <a:solidFill>
                  <a:srgbClr val="000000"/>
                </a:solidFill>
              </a:rPr>
            </a:br>
            <a:r>
              <a:rPr lang="nl-NL" sz="2400" dirty="0" smtClean="0">
                <a:solidFill>
                  <a:srgbClr val="000000"/>
                </a:solidFill>
              </a:rPr>
              <a:t>        </a:t>
            </a:r>
            <a:r>
              <a:rPr lang="nl-NL" sz="1400" dirty="0" smtClean="0">
                <a:solidFill>
                  <a:srgbClr val="000000"/>
                </a:solidFill>
              </a:rPr>
              <a:t>(ledenvergaderingen januari en februari 2020) </a:t>
            </a:r>
            <a:r>
              <a:rPr lang="nl-NL" sz="1400" dirty="0">
                <a:solidFill>
                  <a:srgbClr val="000000"/>
                </a:solidFill>
              </a:rPr>
              <a:t/>
            </a:r>
            <a:br>
              <a:rPr lang="nl-NL" sz="1400" dirty="0">
                <a:solidFill>
                  <a:srgbClr val="000000"/>
                </a:solidFill>
              </a:rPr>
            </a:br>
            <a:endParaRPr lang="nl-NL" sz="1400" dirty="0">
              <a:solidFill>
                <a:srgbClr val="000000"/>
              </a:solidFill>
            </a:endParaRPr>
          </a:p>
        </p:txBody>
      </p:sp>
      <p:graphicFrame>
        <p:nvGraphicFramePr>
          <p:cNvPr id="7" name="Grafiek 6"/>
          <p:cNvGraphicFramePr>
            <a:graphicFrameLocks/>
          </p:cNvGraphicFramePr>
          <p:nvPr>
            <p:extLst>
              <p:ext uri="{D42A27DB-BD31-4B8C-83A1-F6EECF244321}">
                <p14:modId xmlns:p14="http://schemas.microsoft.com/office/powerpoint/2010/main" val="1672328906"/>
              </p:ext>
            </p:extLst>
          </p:nvPr>
        </p:nvGraphicFramePr>
        <p:xfrm>
          <a:off x="323528" y="1525096"/>
          <a:ext cx="8496943" cy="4640207"/>
        </p:xfrm>
        <a:graphic>
          <a:graphicData uri="http://schemas.openxmlformats.org/drawingml/2006/chart">
            <c:chart xmlns:c="http://schemas.openxmlformats.org/drawingml/2006/chart" xmlns:r="http://schemas.openxmlformats.org/officeDocument/2006/relationships" r:id="rId2"/>
          </a:graphicData>
        </a:graphic>
      </p:graphicFrame>
      <p:pic>
        <p:nvPicPr>
          <p:cNvPr id="9218" name="Afbeelding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3175"/>
            <a:ext cx="22860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1705414"/>
      </p:ext>
    </p:extLst>
  </p:cSld>
  <p:clrMapOvr>
    <a:masterClrMapping/>
  </p:clrMapOvr>
  <p:timing>
    <p:tnLst>
      <p:par>
        <p:cTn id="1" dur="indefinite" restart="never" nodeType="tmRoot"/>
      </p:par>
    </p:tnLst>
  </p:timing>
</p:sld>
</file>

<file path=ppt/theme/theme1.xml><?xml version="1.0" encoding="utf-8"?>
<a:theme xmlns:a="http://schemas.openxmlformats.org/drawingml/2006/main" name="sjabloon">
  <a:themeElements>
    <a:clrScheme name="FNV">
      <a:dk1>
        <a:srgbClr val="7FBA25"/>
      </a:dk1>
      <a:lt1>
        <a:srgbClr val="FFFFFF"/>
      </a:lt1>
      <a:dk2>
        <a:srgbClr val="7FBA25"/>
      </a:dk2>
      <a:lt2>
        <a:srgbClr val="FFFFFF"/>
      </a:lt2>
      <a:accent1>
        <a:srgbClr val="7FBA25"/>
      </a:accent1>
      <a:accent2>
        <a:srgbClr val="009CDE"/>
      </a:accent2>
      <a:accent3>
        <a:srgbClr val="920075"/>
      </a:accent3>
      <a:accent4>
        <a:srgbClr val="EC7A08"/>
      </a:accent4>
      <a:accent5>
        <a:srgbClr val="6E6E6E"/>
      </a:accent5>
      <a:accent6>
        <a:srgbClr val="0F6131"/>
      </a:accent6>
      <a:hlink>
        <a:srgbClr val="7FBA25"/>
      </a:hlink>
      <a:folHlink>
        <a:srgbClr val="7FBA25"/>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FNV PPT</Template>
  <TotalTime>5079</TotalTime>
  <Words>856</Words>
  <Application>Microsoft Office PowerPoint</Application>
  <PresentationFormat>Diavoorstelling (4:3)</PresentationFormat>
  <Paragraphs>185</Paragraphs>
  <Slides>13</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13</vt:i4>
      </vt:variant>
    </vt:vector>
  </HeadingPairs>
  <TitlesOfParts>
    <vt:vector size="16" baseType="lpstr">
      <vt:lpstr>Arial</vt:lpstr>
      <vt:lpstr>Calibri</vt:lpstr>
      <vt:lpstr>sjabloon</vt:lpstr>
      <vt:lpstr>    Agrifirm Sociaal Plan 2020     (ledenvergaderingen januari en februari 2020)  </vt:lpstr>
      <vt:lpstr>   Agrifirm Sociaal Plan 2020      (ledenvergaderingen januari en februari 2020)  </vt:lpstr>
      <vt:lpstr>    Agrifirm Sociaal Plan 2020      (ledenvergaderingen januari en februari 2020)  </vt:lpstr>
      <vt:lpstr>   Agrifirm Sociaal Plan 2020   (ledenvergaderingen januari en februari 2020)  </vt:lpstr>
      <vt:lpstr>     Agrifirm Sociaal Plan 2020       (ledenvergaderingen januari en februari 2020)  </vt:lpstr>
      <vt:lpstr>    Agrifirm Sociaal Plan 2020      (ledenvergaderingen januari en februari 2020)  </vt:lpstr>
      <vt:lpstr>     Agrifirm Sociaal Plan 2020       (ledenvergaderingen januari en februari 2020)  </vt:lpstr>
      <vt:lpstr>     Agrifirm Sociaal Plan 2020       (ledenvergaderingen januari en februari 2020)  </vt:lpstr>
      <vt:lpstr>      Agrifirm Sociaal Plan 2020          (ledenvergaderingen januari en februari 2020)  </vt:lpstr>
      <vt:lpstr>      Agrifirm Sociaal Plan 2020         (ledenvergaderingen januari en februari 2020)  </vt:lpstr>
      <vt:lpstr>Waarom niet goed!? (wat de onderhandelaars betreft)</vt:lpstr>
      <vt:lpstr>      Agrifirm Sociaal Plan 2020         (ledenvergaderingen januari en februari 2020)  </vt:lpstr>
      <vt:lpstr>      Agrifirm Sociaal Plan 2020         (ledenvergaderingen januari en februari 2020)  </vt:lpstr>
    </vt:vector>
  </TitlesOfParts>
  <Company>FNV Bondgenoten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Nieuwe huisstijl per 1-1-2015</dc:title>
  <dc:creator>Esam Laassal</dc:creator>
  <cp:lastModifiedBy>Grietje Brouwer - Bruins</cp:lastModifiedBy>
  <cp:revision>405</cp:revision>
  <cp:lastPrinted>2015-03-18T13:05:44Z</cp:lastPrinted>
  <dcterms:created xsi:type="dcterms:W3CDTF">2014-12-10T09:44:26Z</dcterms:created>
  <dcterms:modified xsi:type="dcterms:W3CDTF">2020-01-27T07:58:13Z</dcterms:modified>
  <cp:version>1</cp:version>
</cp:coreProperties>
</file>