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handoutMasterIdLst>
    <p:handoutMasterId r:id="rId17"/>
  </p:handoutMasterIdLst>
  <p:sldIdLst>
    <p:sldId id="438" r:id="rId2"/>
    <p:sldId id="268" r:id="rId3"/>
    <p:sldId id="265" r:id="rId4"/>
    <p:sldId id="440" r:id="rId5"/>
    <p:sldId id="441" r:id="rId6"/>
    <p:sldId id="443" r:id="rId7"/>
    <p:sldId id="451" r:id="rId8"/>
    <p:sldId id="449" r:id="rId9"/>
    <p:sldId id="452" r:id="rId10"/>
    <p:sldId id="450" r:id="rId11"/>
    <p:sldId id="446" r:id="rId12"/>
    <p:sldId id="439" r:id="rId13"/>
    <p:sldId id="267" r:id="rId14"/>
    <p:sldId id="413" r:id="rId15"/>
  </p:sldIdLst>
  <p:sldSz cx="9144000" cy="5143500" type="screen16x9"/>
  <p:notesSz cx="7104063" cy="10234613"/>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3224" userDrawn="1">
          <p15:clr>
            <a:srgbClr val="A4A3A4"/>
          </p15:clr>
        </p15:guide>
        <p15:guide id="2" pos="2238"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F007A09-4185-EF5A-1D0A-1A51E07475D2}" name="Marieke Manschot" initials="MM" userId="S::marieke.manschot@FNV.NL::8bc9b31a-692e-4e51-a3cf-7b90f5a78c36" providerId="AD"/>
  <p188:author id="{01ED6E46-4323-B744-5E3F-C7A32FD76861}" name="Fred Bos" initials="FB" userId="S::fred.bos@FNV.NL::976610c4-29c5-4908-9df3-6863d164302f" providerId="AD"/>
  <p188:author id="{F9620069-268F-4B44-897B-13E78339F71D}" name="Bea Bornstein" initials="BB" userId="S::bea.bornstein@FNV.NL::5dd916a5-980f-49c8-8519-03c81cebeed8"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Sara Meijknecht" initials="SM" lastIdx="0" clrIdx="0">
    <p:extLst>
      <p:ext uri="{19B8F6BF-5375-455C-9EA6-DF929625EA0E}">
        <p15:presenceInfo xmlns:p15="http://schemas.microsoft.com/office/powerpoint/2012/main" userId="S-1-5-21-138251403-1933657548-905733467-10073" providerId="AD"/>
      </p:ext>
    </p:extLst>
  </p:cmAuthor>
  <p:cmAuthor id="2" name="Ingrid Clerkx - van Dijk" initials="IC-vD" lastIdx="1" clrIdx="1">
    <p:extLst>
      <p:ext uri="{19B8F6BF-5375-455C-9EA6-DF929625EA0E}">
        <p15:presenceInfo xmlns:p15="http://schemas.microsoft.com/office/powerpoint/2012/main" userId="S-1-5-21-138251403-1933657548-905733467-5863" providerId="AD"/>
      </p:ext>
    </p:extLst>
  </p:cmAuthor>
  <p:cmAuthor id="3" name="Erik Gerritsen" initials="EG" lastIdx="17" clrIdx="2">
    <p:extLst>
      <p:ext uri="{19B8F6BF-5375-455C-9EA6-DF929625EA0E}">
        <p15:presenceInfo xmlns:p15="http://schemas.microsoft.com/office/powerpoint/2012/main" userId="S-1-5-21-138251403-1933657548-905733467-8377" providerId="AD"/>
      </p:ext>
    </p:extLst>
  </p:cmAuthor>
  <p:cmAuthor id="4" name="Bea Bornstein" initials="BB" lastIdx="2" clrIdx="3">
    <p:extLst>
      <p:ext uri="{19B8F6BF-5375-455C-9EA6-DF929625EA0E}">
        <p15:presenceInfo xmlns:p15="http://schemas.microsoft.com/office/powerpoint/2012/main" userId="S-1-5-21-138251403-1933657548-905733467-8286" providerId="AD"/>
      </p:ext>
    </p:extLst>
  </p:cmAuthor>
  <p:cmAuthor id="5" name="Zeynep Kus" initials="ZK" lastIdx="8" clrIdx="4">
    <p:extLst>
      <p:ext uri="{19B8F6BF-5375-455C-9EA6-DF929625EA0E}">
        <p15:presenceInfo xmlns:p15="http://schemas.microsoft.com/office/powerpoint/2012/main" userId="S::zeynep.kus@fnv.nl::082d41c5-d9ff-4418-9663-f17681378105" providerId="AD"/>
      </p:ext>
    </p:extLst>
  </p:cmAuthor>
  <p:cmAuthor id="6" name="Tara O´Dowd" initials="TO" lastIdx="5" clrIdx="5">
    <p:extLst>
      <p:ext uri="{19B8F6BF-5375-455C-9EA6-DF929625EA0E}">
        <p15:presenceInfo xmlns:p15="http://schemas.microsoft.com/office/powerpoint/2012/main" userId="S::tara.odowd@fnv.nl::0f1c14ab-4894-4f24-a014-3a567c6d32f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33"/>
    <a:srgbClr val="009FDA"/>
    <a:srgbClr val="6E6E6E"/>
    <a:srgbClr val="808080"/>
    <a:srgbClr val="99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49B9CF7-29D0-4650-96AF-22997EF55DFB}" v="1" dt="2023-11-22T14:35:59.754"/>
  </p1510:revLst>
</p1510:revInfo>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41" autoAdjust="0"/>
    <p:restoredTop sz="94660"/>
  </p:normalViewPr>
  <p:slideViewPr>
    <p:cSldViewPr snapToGrid="0">
      <p:cViewPr varScale="1">
        <p:scale>
          <a:sx n="107" d="100"/>
          <a:sy n="107" d="100"/>
        </p:scale>
        <p:origin x="763" y="82"/>
      </p:cViewPr>
      <p:guideLst>
        <p:guide orient="horz" pos="1620"/>
        <p:guide pos="2880"/>
      </p:guideLst>
    </p:cSldViewPr>
  </p:slideViewPr>
  <p:notesTextViewPr>
    <p:cViewPr>
      <p:scale>
        <a:sx n="1" d="1"/>
        <a:sy n="1" d="1"/>
      </p:scale>
      <p:origin x="0" y="0"/>
    </p:cViewPr>
  </p:notesTextViewPr>
  <p:notesViewPr>
    <p:cSldViewPr snapToGrid="0">
      <p:cViewPr>
        <p:scale>
          <a:sx n="1" d="2"/>
          <a:sy n="1" d="2"/>
        </p:scale>
        <p:origin x="0" y="0"/>
      </p:cViewPr>
      <p:guideLst>
        <p:guide orient="horz" pos="3224"/>
        <p:guide pos="223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8/10/relationships/authors" Target="authors.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3078427" cy="511731"/>
          </a:xfrm>
          <a:prstGeom prst="rect">
            <a:avLst/>
          </a:prstGeom>
        </p:spPr>
        <p:txBody>
          <a:bodyPr vert="horz" lIns="99075" tIns="49538" rIns="99075" bIns="49538" rtlCol="0"/>
          <a:lstStyle>
            <a:lvl1pPr algn="l">
              <a:defRPr sz="1300"/>
            </a:lvl1pPr>
          </a:lstStyle>
          <a:p>
            <a:endParaRPr lang="nl-NL"/>
          </a:p>
        </p:txBody>
      </p:sp>
      <p:sp>
        <p:nvSpPr>
          <p:cNvPr id="3" name="Tijdelijke aanduiding voor datum 2"/>
          <p:cNvSpPr>
            <a:spLocks noGrp="1"/>
          </p:cNvSpPr>
          <p:nvPr>
            <p:ph type="dt" sz="quarter" idx="1"/>
          </p:nvPr>
        </p:nvSpPr>
        <p:spPr>
          <a:xfrm>
            <a:off x="4023992" y="0"/>
            <a:ext cx="3078427" cy="511731"/>
          </a:xfrm>
          <a:prstGeom prst="rect">
            <a:avLst/>
          </a:prstGeom>
        </p:spPr>
        <p:txBody>
          <a:bodyPr vert="horz" lIns="99075" tIns="49538" rIns="99075" bIns="49538" rtlCol="0"/>
          <a:lstStyle>
            <a:lvl1pPr algn="r">
              <a:defRPr sz="1300"/>
            </a:lvl1pPr>
          </a:lstStyle>
          <a:p>
            <a:fld id="{C9D064BE-D7D3-42E9-9D04-324D32677A53}" type="datetimeFigureOut">
              <a:rPr lang="nl-NL" smtClean="0"/>
              <a:t>30-11-2023</a:t>
            </a:fld>
            <a:endParaRPr lang="nl-NL"/>
          </a:p>
        </p:txBody>
      </p:sp>
      <p:sp>
        <p:nvSpPr>
          <p:cNvPr id="4" name="Tijdelijke aanduiding voor voettekst 3"/>
          <p:cNvSpPr>
            <a:spLocks noGrp="1"/>
          </p:cNvSpPr>
          <p:nvPr>
            <p:ph type="ftr" sz="quarter" idx="2"/>
          </p:nvPr>
        </p:nvSpPr>
        <p:spPr>
          <a:xfrm>
            <a:off x="0" y="9721106"/>
            <a:ext cx="3078427" cy="511731"/>
          </a:xfrm>
          <a:prstGeom prst="rect">
            <a:avLst/>
          </a:prstGeom>
        </p:spPr>
        <p:txBody>
          <a:bodyPr vert="horz" lIns="99075" tIns="49538" rIns="99075" bIns="49538" rtlCol="0" anchor="b"/>
          <a:lstStyle>
            <a:lvl1pPr algn="l">
              <a:defRPr sz="1300"/>
            </a:lvl1pPr>
          </a:lstStyle>
          <a:p>
            <a:endParaRPr lang="nl-NL"/>
          </a:p>
        </p:txBody>
      </p:sp>
      <p:sp>
        <p:nvSpPr>
          <p:cNvPr id="5" name="Tijdelijke aanduiding voor dianummer 4"/>
          <p:cNvSpPr>
            <a:spLocks noGrp="1"/>
          </p:cNvSpPr>
          <p:nvPr>
            <p:ph type="sldNum" sz="quarter" idx="3"/>
          </p:nvPr>
        </p:nvSpPr>
        <p:spPr>
          <a:xfrm>
            <a:off x="4023992" y="9721106"/>
            <a:ext cx="3078427" cy="511731"/>
          </a:xfrm>
          <a:prstGeom prst="rect">
            <a:avLst/>
          </a:prstGeom>
        </p:spPr>
        <p:txBody>
          <a:bodyPr vert="horz" lIns="99075" tIns="49538" rIns="99075" bIns="49538" rtlCol="0" anchor="b"/>
          <a:lstStyle>
            <a:lvl1pPr algn="r">
              <a:defRPr sz="1300"/>
            </a:lvl1pPr>
          </a:lstStyle>
          <a:p>
            <a:fld id="{259375EF-6499-477F-B789-45B5869DB744}" type="slidenum">
              <a:rPr lang="nl-NL" smtClean="0"/>
              <a:t>‹nr.›</a:t>
            </a:fld>
            <a:endParaRPr lang="nl-NL"/>
          </a:p>
        </p:txBody>
      </p:sp>
    </p:spTree>
    <p:extLst>
      <p:ext uri="{BB962C8B-B14F-4D97-AF65-F5344CB8AC3E}">
        <p14:creationId xmlns:p14="http://schemas.microsoft.com/office/powerpoint/2010/main" val="22631082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3078427" cy="511731"/>
          </a:xfrm>
          <a:prstGeom prst="rect">
            <a:avLst/>
          </a:prstGeom>
        </p:spPr>
        <p:txBody>
          <a:bodyPr vert="horz" lIns="99075" tIns="49538" rIns="99075" bIns="49538" rtlCol="0"/>
          <a:lstStyle>
            <a:lvl1pPr algn="l">
              <a:defRPr sz="1300"/>
            </a:lvl1pPr>
          </a:lstStyle>
          <a:p>
            <a:endParaRPr lang="nl-NL"/>
          </a:p>
        </p:txBody>
      </p:sp>
      <p:sp>
        <p:nvSpPr>
          <p:cNvPr id="3" name="Tijdelijke aanduiding voor datum 2"/>
          <p:cNvSpPr>
            <a:spLocks noGrp="1"/>
          </p:cNvSpPr>
          <p:nvPr>
            <p:ph type="dt" idx="1"/>
          </p:nvPr>
        </p:nvSpPr>
        <p:spPr>
          <a:xfrm>
            <a:off x="4023992" y="0"/>
            <a:ext cx="3078427" cy="511731"/>
          </a:xfrm>
          <a:prstGeom prst="rect">
            <a:avLst/>
          </a:prstGeom>
        </p:spPr>
        <p:txBody>
          <a:bodyPr vert="horz" lIns="99075" tIns="49538" rIns="99075" bIns="49538" rtlCol="0"/>
          <a:lstStyle>
            <a:lvl1pPr algn="r">
              <a:defRPr sz="1300"/>
            </a:lvl1pPr>
          </a:lstStyle>
          <a:p>
            <a:fld id="{56FB5B4C-9419-48A8-88C2-315BEFCF8577}" type="datetimeFigureOut">
              <a:rPr lang="nl-NL" smtClean="0"/>
              <a:pPr/>
              <a:t>30-11-2023</a:t>
            </a:fld>
            <a:endParaRPr lang="nl-NL"/>
          </a:p>
        </p:txBody>
      </p:sp>
      <p:sp>
        <p:nvSpPr>
          <p:cNvPr id="4" name="Tijdelijke aanduiding voor dia-afbeelding 3"/>
          <p:cNvSpPr>
            <a:spLocks noGrp="1" noRot="1" noChangeAspect="1"/>
          </p:cNvSpPr>
          <p:nvPr>
            <p:ph type="sldImg" idx="2"/>
          </p:nvPr>
        </p:nvSpPr>
        <p:spPr>
          <a:xfrm>
            <a:off x="142875" y="768350"/>
            <a:ext cx="6818313" cy="3836988"/>
          </a:xfrm>
          <a:prstGeom prst="rect">
            <a:avLst/>
          </a:prstGeom>
          <a:noFill/>
          <a:ln w="12700">
            <a:solidFill>
              <a:prstClr val="black"/>
            </a:solidFill>
          </a:ln>
        </p:spPr>
        <p:txBody>
          <a:bodyPr vert="horz" lIns="99075" tIns="49538" rIns="99075" bIns="49538" rtlCol="0" anchor="ctr"/>
          <a:lstStyle/>
          <a:p>
            <a:endParaRPr lang="nl-NL"/>
          </a:p>
        </p:txBody>
      </p:sp>
      <p:sp>
        <p:nvSpPr>
          <p:cNvPr id="5" name="Tijdelijke aanduiding voor notities 4"/>
          <p:cNvSpPr>
            <a:spLocks noGrp="1"/>
          </p:cNvSpPr>
          <p:nvPr>
            <p:ph type="body" sz="quarter" idx="3"/>
          </p:nvPr>
        </p:nvSpPr>
        <p:spPr>
          <a:xfrm>
            <a:off x="710407" y="4861441"/>
            <a:ext cx="5683250" cy="4605576"/>
          </a:xfrm>
          <a:prstGeom prst="rect">
            <a:avLst/>
          </a:prstGeom>
        </p:spPr>
        <p:txBody>
          <a:bodyPr vert="horz" lIns="99075" tIns="49538" rIns="99075" bIns="49538"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9721106"/>
            <a:ext cx="3078427" cy="511731"/>
          </a:xfrm>
          <a:prstGeom prst="rect">
            <a:avLst/>
          </a:prstGeom>
        </p:spPr>
        <p:txBody>
          <a:bodyPr vert="horz" lIns="99075" tIns="49538" rIns="99075" bIns="49538" rtlCol="0" anchor="b"/>
          <a:lstStyle>
            <a:lvl1pPr algn="l">
              <a:defRPr sz="1300"/>
            </a:lvl1pPr>
          </a:lstStyle>
          <a:p>
            <a:endParaRPr lang="nl-NL"/>
          </a:p>
        </p:txBody>
      </p:sp>
      <p:sp>
        <p:nvSpPr>
          <p:cNvPr id="7" name="Tijdelijke aanduiding voor dianummer 6"/>
          <p:cNvSpPr>
            <a:spLocks noGrp="1"/>
          </p:cNvSpPr>
          <p:nvPr>
            <p:ph type="sldNum" sz="quarter" idx="5"/>
          </p:nvPr>
        </p:nvSpPr>
        <p:spPr>
          <a:xfrm>
            <a:off x="4023992" y="9721106"/>
            <a:ext cx="3078427" cy="511731"/>
          </a:xfrm>
          <a:prstGeom prst="rect">
            <a:avLst/>
          </a:prstGeom>
        </p:spPr>
        <p:txBody>
          <a:bodyPr vert="horz" lIns="99075" tIns="49538" rIns="99075" bIns="49538" rtlCol="0" anchor="b"/>
          <a:lstStyle>
            <a:lvl1pPr algn="r">
              <a:defRPr sz="1300"/>
            </a:lvl1pPr>
          </a:lstStyle>
          <a:p>
            <a:fld id="{4031740A-4554-49AF-A999-6A9B08B63E87}" type="slidenum">
              <a:rPr lang="nl-NL" smtClean="0"/>
              <a:pPr/>
              <a:t>‹nr.›</a:t>
            </a:fld>
            <a:endParaRPr lang="nl-NL"/>
          </a:p>
        </p:txBody>
      </p:sp>
    </p:spTree>
    <p:extLst>
      <p:ext uri="{BB962C8B-B14F-4D97-AF65-F5344CB8AC3E}">
        <p14:creationId xmlns:p14="http://schemas.microsoft.com/office/powerpoint/2010/main" val="32758651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200" b="1" i="0" kern="1200" dirty="0">
                <a:solidFill>
                  <a:schemeClr val="tx1"/>
                </a:solidFill>
                <a:effectLst/>
                <a:latin typeface="+mn-lt"/>
                <a:ea typeface="+mn-ea"/>
                <a:cs typeface="+mn-cs"/>
              </a:rPr>
              <a:t>Een afbeelding vervangen</a:t>
            </a:r>
            <a:endParaRPr lang="nl-NL" sz="1200" b="0" i="0" kern="1200" dirty="0">
              <a:solidFill>
                <a:schemeClr val="tx1"/>
              </a:solidFill>
              <a:effectLst/>
              <a:latin typeface="+mn-lt"/>
              <a:ea typeface="+mn-ea"/>
              <a:cs typeface="+mn-cs"/>
            </a:endParaRPr>
          </a:p>
          <a:p>
            <a:r>
              <a:rPr lang="nl-NL" sz="1200" b="0" i="0" kern="1200" dirty="0">
                <a:solidFill>
                  <a:schemeClr val="tx1"/>
                </a:solidFill>
                <a:effectLst/>
                <a:latin typeface="+mn-lt"/>
                <a:ea typeface="+mn-ea"/>
                <a:cs typeface="+mn-cs"/>
              </a:rPr>
              <a:t>Klik met de rechter muisknop op de </a:t>
            </a:r>
            <a:r>
              <a:rPr lang="nl-NL" sz="1200" b="1" i="0" kern="1200" dirty="0">
                <a:solidFill>
                  <a:schemeClr val="tx1"/>
                </a:solidFill>
                <a:effectLst/>
                <a:latin typeface="+mn-lt"/>
                <a:ea typeface="+mn-ea"/>
                <a:cs typeface="+mn-cs"/>
              </a:rPr>
              <a:t>afbeelding</a:t>
            </a:r>
            <a:r>
              <a:rPr lang="nl-NL" sz="1200" b="0" i="0" kern="1200" dirty="0">
                <a:solidFill>
                  <a:schemeClr val="tx1"/>
                </a:solidFill>
                <a:effectLst/>
                <a:latin typeface="+mn-lt"/>
                <a:ea typeface="+mn-ea"/>
                <a:cs typeface="+mn-cs"/>
              </a:rPr>
              <a:t> die u wilt vervangen.</a:t>
            </a:r>
          </a:p>
          <a:p>
            <a:r>
              <a:rPr lang="nl-NL" sz="1200" b="0" i="0" kern="1200" dirty="0">
                <a:solidFill>
                  <a:schemeClr val="tx1"/>
                </a:solidFill>
                <a:effectLst/>
                <a:latin typeface="+mn-lt"/>
                <a:ea typeface="+mn-ea"/>
                <a:cs typeface="+mn-cs"/>
              </a:rPr>
              <a:t>Klik op </a:t>
            </a:r>
            <a:r>
              <a:rPr lang="nl-NL" sz="1200" b="1" i="0" kern="1200" dirty="0">
                <a:solidFill>
                  <a:schemeClr val="tx1"/>
                </a:solidFill>
                <a:effectLst/>
                <a:latin typeface="+mn-lt"/>
                <a:ea typeface="+mn-ea"/>
                <a:cs typeface="+mn-cs"/>
              </a:rPr>
              <a:t>Afbeelding wijzigen</a:t>
            </a:r>
            <a:r>
              <a:rPr lang="nl-NL" sz="1200" b="0" i="0" kern="1200" dirty="0">
                <a:solidFill>
                  <a:schemeClr val="tx1"/>
                </a:solidFill>
                <a:effectLst/>
                <a:latin typeface="+mn-lt"/>
                <a:ea typeface="+mn-ea"/>
                <a:cs typeface="+mn-cs"/>
              </a:rPr>
              <a:t>. Zoek een nieuwe </a:t>
            </a:r>
            <a:r>
              <a:rPr lang="nl-NL" sz="1200" b="1" i="0" kern="1200" dirty="0">
                <a:solidFill>
                  <a:schemeClr val="tx1"/>
                </a:solidFill>
                <a:effectLst/>
                <a:latin typeface="+mn-lt"/>
                <a:ea typeface="+mn-ea"/>
                <a:cs typeface="+mn-cs"/>
              </a:rPr>
              <a:t>afbeelding</a:t>
            </a:r>
            <a:r>
              <a:rPr lang="nl-NL" sz="1200" b="0" i="0" kern="1200" dirty="0">
                <a:solidFill>
                  <a:schemeClr val="tx1"/>
                </a:solidFill>
                <a:effectLst/>
                <a:latin typeface="+mn-lt"/>
                <a:ea typeface="+mn-ea"/>
                <a:cs typeface="+mn-cs"/>
              </a:rPr>
              <a:t> en dubbelklik erop.</a:t>
            </a:r>
          </a:p>
        </p:txBody>
      </p:sp>
      <p:sp>
        <p:nvSpPr>
          <p:cNvPr id="4" name="Tijdelijke aanduiding voor dianummer 3"/>
          <p:cNvSpPr>
            <a:spLocks noGrp="1"/>
          </p:cNvSpPr>
          <p:nvPr>
            <p:ph type="sldNum" sz="quarter" idx="5"/>
          </p:nvPr>
        </p:nvSpPr>
        <p:spPr/>
        <p:txBody>
          <a:bodyPr/>
          <a:lstStyle/>
          <a:p>
            <a:fld id="{4031740A-4554-49AF-A999-6A9B08B63E87}" type="slidenum">
              <a:rPr lang="nl-NL" smtClean="0"/>
              <a:pPr/>
              <a:t>13</a:t>
            </a:fld>
            <a:endParaRPr lang="nl-NL"/>
          </a:p>
        </p:txBody>
      </p:sp>
    </p:spTree>
    <p:extLst>
      <p:ext uri="{BB962C8B-B14F-4D97-AF65-F5344CB8AC3E}">
        <p14:creationId xmlns:p14="http://schemas.microsoft.com/office/powerpoint/2010/main" val="242161658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itel 1"/>
          <p:cNvSpPr>
            <a:spLocks noGrp="1"/>
          </p:cNvSpPr>
          <p:nvPr>
            <p:ph type="title" hasCustomPrompt="1"/>
          </p:nvPr>
        </p:nvSpPr>
        <p:spPr>
          <a:xfrm>
            <a:off x="467544" y="2283718"/>
            <a:ext cx="5904656" cy="1209806"/>
          </a:xfrm>
          <a:prstGeom prst="rect">
            <a:avLst/>
          </a:prstGeom>
        </p:spPr>
        <p:txBody>
          <a:bodyPr lIns="0" tIns="0" rIns="0" bIns="0"/>
          <a:lstStyle>
            <a:lvl1pPr marL="0" algn="l">
              <a:lnSpc>
                <a:spcPts val="4800"/>
              </a:lnSpc>
              <a:defRPr sz="4800" b="1" i="0" cap="all" spc="40" baseline="0">
                <a:solidFill>
                  <a:schemeClr val="accent2"/>
                </a:solidFill>
              </a:defRPr>
            </a:lvl1pPr>
          </a:lstStyle>
          <a:p>
            <a:r>
              <a:rPr lang="nl-NL"/>
              <a:t>Titel van de</a:t>
            </a:r>
            <a:br>
              <a:rPr lang="nl-NL"/>
            </a:br>
            <a:r>
              <a:rPr lang="nl-NL"/>
              <a:t>presentatie</a:t>
            </a:r>
          </a:p>
        </p:txBody>
      </p:sp>
      <p:sp>
        <p:nvSpPr>
          <p:cNvPr id="5" name="Tijdelijke aanduiding voor datum 8"/>
          <p:cNvSpPr>
            <a:spLocks noGrp="1"/>
          </p:cNvSpPr>
          <p:nvPr>
            <p:ph type="dt" sz="half" idx="11"/>
          </p:nvPr>
        </p:nvSpPr>
        <p:spPr>
          <a:xfrm>
            <a:off x="467544" y="4731990"/>
            <a:ext cx="2267472" cy="162017"/>
          </a:xfrm>
          <a:prstGeom prst="rect">
            <a:avLst/>
          </a:prstGeom>
        </p:spPr>
        <p:txBody>
          <a:bodyPr lIns="0" tIns="0" rIns="0" bIns="0" anchor="ctr"/>
          <a:lstStyle>
            <a:lvl1pPr>
              <a:defRPr sz="1400" b="0" cap="all" baseline="0">
                <a:solidFill>
                  <a:schemeClr val="bg1"/>
                </a:solidFill>
              </a:defRPr>
            </a:lvl1pPr>
          </a:lstStyle>
          <a:p>
            <a:fld id="{4167CBA4-95F9-43E9-A944-1F54104CF606}" type="datetime4">
              <a:rPr lang="nl-NL" smtClean="0"/>
              <a:pPr/>
              <a:t>30 november 2023</a:t>
            </a:fld>
            <a:endParaRPr lang="nl-NL"/>
          </a:p>
        </p:txBody>
      </p:sp>
      <p:sp>
        <p:nvSpPr>
          <p:cNvPr id="6" name="Tijdelijke aanduiding voor voettekst 9"/>
          <p:cNvSpPr>
            <a:spLocks noGrp="1"/>
          </p:cNvSpPr>
          <p:nvPr>
            <p:ph type="ftr" sz="quarter" idx="12"/>
          </p:nvPr>
        </p:nvSpPr>
        <p:spPr>
          <a:xfrm>
            <a:off x="2808424" y="4731990"/>
            <a:ext cx="5435984" cy="162017"/>
          </a:xfrm>
          <a:prstGeom prst="rect">
            <a:avLst/>
          </a:prstGeom>
        </p:spPr>
        <p:txBody>
          <a:bodyPr lIns="0" tIns="0" rIns="0" bIns="0" anchor="ctr"/>
          <a:lstStyle>
            <a:lvl1pPr algn="l">
              <a:defRPr sz="1400" b="0" cap="all" baseline="0">
                <a:solidFill>
                  <a:schemeClr val="bg1"/>
                </a:solidFill>
              </a:defRPr>
            </a:lvl1pPr>
          </a:lstStyle>
          <a:p>
            <a:endParaRPr lang="nl-NL"/>
          </a:p>
        </p:txBody>
      </p:sp>
    </p:spTree>
    <p:extLst>
      <p:ext uri="{BB962C8B-B14F-4D97-AF65-F5344CB8AC3E}">
        <p14:creationId xmlns:p14="http://schemas.microsoft.com/office/powerpoint/2010/main" val="535357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ia (standaard)">
    <p:spTree>
      <p:nvGrpSpPr>
        <p:cNvPr id="1" name=""/>
        <p:cNvGrpSpPr/>
        <p:nvPr/>
      </p:nvGrpSpPr>
      <p:grpSpPr>
        <a:xfrm>
          <a:off x="0" y="0"/>
          <a:ext cx="0" cy="0"/>
          <a:chOff x="0" y="0"/>
          <a:chExt cx="0" cy="0"/>
        </a:xfrm>
      </p:grpSpPr>
      <p:sp>
        <p:nvSpPr>
          <p:cNvPr id="6" name="Tijdelijke aanduiding voor dianummer 10"/>
          <p:cNvSpPr>
            <a:spLocks noGrp="1"/>
          </p:cNvSpPr>
          <p:nvPr>
            <p:ph type="sldNum" sz="quarter" idx="13"/>
          </p:nvPr>
        </p:nvSpPr>
        <p:spPr>
          <a:xfrm>
            <a:off x="7812000" y="4860000"/>
            <a:ext cx="1080480" cy="162000"/>
          </a:xfrm>
          <a:prstGeom prst="rect">
            <a:avLst/>
          </a:prstGeom>
        </p:spPr>
        <p:txBody>
          <a:bodyPr lIns="0" tIns="0" rIns="0" bIns="0" anchor="ctr"/>
          <a:lstStyle>
            <a:lvl1pPr algn="r">
              <a:defRPr sz="1100">
                <a:solidFill>
                  <a:schemeClr val="bg1"/>
                </a:solidFill>
              </a:defRPr>
            </a:lvl1pPr>
          </a:lstStyle>
          <a:p>
            <a:fld id="{1F2BC8B9-DD51-48F3-969F-95BCA5F4ED8D}" type="slidenum">
              <a:rPr lang="nl-NL" smtClean="0"/>
              <a:pPr/>
              <a:t>‹nr.›</a:t>
            </a:fld>
            <a:endParaRPr lang="nl-NL"/>
          </a:p>
        </p:txBody>
      </p:sp>
      <p:sp>
        <p:nvSpPr>
          <p:cNvPr id="7" name="Tijdelijke aanduiding voor voettekst 9"/>
          <p:cNvSpPr>
            <a:spLocks noGrp="1"/>
          </p:cNvSpPr>
          <p:nvPr>
            <p:ph type="ftr" sz="quarter" idx="12"/>
          </p:nvPr>
        </p:nvSpPr>
        <p:spPr>
          <a:xfrm>
            <a:off x="2160000" y="4860001"/>
            <a:ext cx="5580000" cy="162017"/>
          </a:xfrm>
          <a:prstGeom prst="rect">
            <a:avLst/>
          </a:prstGeom>
        </p:spPr>
        <p:txBody>
          <a:bodyPr lIns="0" tIns="0" rIns="0" bIns="0" anchor="ctr"/>
          <a:lstStyle>
            <a:lvl1pPr algn="ctr">
              <a:defRPr sz="1000" cap="all" baseline="0">
                <a:solidFill>
                  <a:schemeClr val="bg1"/>
                </a:solidFill>
              </a:defRPr>
            </a:lvl1pPr>
          </a:lstStyle>
          <a:p>
            <a:endParaRPr lang="nl-NL"/>
          </a:p>
        </p:txBody>
      </p:sp>
      <p:sp>
        <p:nvSpPr>
          <p:cNvPr id="8" name="Tijdelijke aanduiding voor datum 8"/>
          <p:cNvSpPr>
            <a:spLocks noGrp="1"/>
          </p:cNvSpPr>
          <p:nvPr>
            <p:ph type="dt" sz="half" idx="11"/>
          </p:nvPr>
        </p:nvSpPr>
        <p:spPr>
          <a:xfrm>
            <a:off x="720000" y="4860001"/>
            <a:ext cx="1368152" cy="162017"/>
          </a:xfrm>
          <a:prstGeom prst="rect">
            <a:avLst/>
          </a:prstGeom>
        </p:spPr>
        <p:txBody>
          <a:bodyPr wrap="none" lIns="0" tIns="0" rIns="0" bIns="0" anchor="ctr"/>
          <a:lstStyle>
            <a:lvl1pPr algn="l">
              <a:defRPr sz="1000" cap="all" baseline="0">
                <a:solidFill>
                  <a:schemeClr val="bg1"/>
                </a:solidFill>
              </a:defRPr>
            </a:lvl1pPr>
          </a:lstStyle>
          <a:p>
            <a:fld id="{4167CBA4-95F9-43E9-A944-1F54104CF606}" type="datetime4">
              <a:rPr lang="nl-NL" smtClean="0"/>
              <a:pPr/>
              <a:t>30 november 2023</a:t>
            </a:fld>
            <a:endParaRPr lang="nl-NL"/>
          </a:p>
        </p:txBody>
      </p:sp>
      <p:sp>
        <p:nvSpPr>
          <p:cNvPr id="10" name="Tijdelijke aanduiding voor tekst 3"/>
          <p:cNvSpPr>
            <a:spLocks noGrp="1"/>
          </p:cNvSpPr>
          <p:nvPr>
            <p:ph type="body" sz="quarter" idx="10" hasCustomPrompt="1"/>
          </p:nvPr>
        </p:nvSpPr>
        <p:spPr>
          <a:xfrm>
            <a:off x="683569" y="1221600"/>
            <a:ext cx="8136903" cy="3348372"/>
          </a:xfrm>
          <a:prstGeom prst="rect">
            <a:avLst/>
          </a:prstGeom>
        </p:spPr>
        <p:txBody>
          <a:bodyPr lIns="0" tIns="0" rIns="0" bIns="0"/>
          <a:lstStyle>
            <a:lvl1pPr marL="342900" indent="-342900">
              <a:lnSpc>
                <a:spcPct val="100000"/>
              </a:lnSpc>
              <a:spcBef>
                <a:spcPts val="0"/>
              </a:spcBef>
              <a:buFont typeface="Arial" pitchFamily="34" charset="0"/>
              <a:buChar char="•"/>
              <a:defRPr sz="2800" b="0" baseline="0">
                <a:solidFill>
                  <a:srgbClr val="333333"/>
                </a:solidFill>
              </a:defRPr>
            </a:lvl1pPr>
            <a:lvl2pPr>
              <a:defRPr sz="2200">
                <a:solidFill>
                  <a:schemeClr val="bg1"/>
                </a:solidFill>
              </a:defRPr>
            </a:lvl2pPr>
            <a:lvl3pPr>
              <a:defRPr sz="2200">
                <a:solidFill>
                  <a:schemeClr val="bg1"/>
                </a:solidFill>
              </a:defRPr>
            </a:lvl3pPr>
            <a:lvl4pPr>
              <a:defRPr sz="2200">
                <a:solidFill>
                  <a:schemeClr val="bg1"/>
                </a:solidFill>
              </a:defRPr>
            </a:lvl4pPr>
            <a:lvl5pPr>
              <a:defRPr sz="2200">
                <a:solidFill>
                  <a:schemeClr val="bg1"/>
                </a:solidFill>
              </a:defRPr>
            </a:lvl5pPr>
          </a:lstStyle>
          <a:p>
            <a:pPr lvl="0"/>
            <a:r>
              <a:rPr lang="nl-NL"/>
              <a:t>Voer hier uw tekst in, gebruik korte zinnen en ronde </a:t>
            </a:r>
            <a:r>
              <a:rPr lang="nl-NL" err="1"/>
              <a:t>bulletpoints</a:t>
            </a:r>
            <a:r>
              <a:rPr lang="nl-NL"/>
              <a:t> als opsommingsteken.</a:t>
            </a:r>
          </a:p>
        </p:txBody>
      </p:sp>
      <p:sp>
        <p:nvSpPr>
          <p:cNvPr id="9" name="Titel 1"/>
          <p:cNvSpPr>
            <a:spLocks noGrp="1"/>
          </p:cNvSpPr>
          <p:nvPr>
            <p:ph type="title" hasCustomPrompt="1"/>
          </p:nvPr>
        </p:nvSpPr>
        <p:spPr>
          <a:xfrm>
            <a:off x="684368" y="357504"/>
            <a:ext cx="7127992" cy="558062"/>
          </a:xfrm>
          <a:prstGeom prst="rect">
            <a:avLst/>
          </a:prstGeom>
        </p:spPr>
        <p:txBody>
          <a:bodyPr lIns="0" tIns="0" rIns="0" bIns="0" anchor="t"/>
          <a:lstStyle>
            <a:lvl1pPr algn="l">
              <a:defRPr sz="3600" b="1" i="0" cap="all" spc="40" baseline="0">
                <a:solidFill>
                  <a:srgbClr val="009FDA"/>
                </a:solidFill>
              </a:defRPr>
            </a:lvl1pPr>
          </a:lstStyle>
          <a:p>
            <a:r>
              <a:rPr lang="nl-NL"/>
              <a:t>Klik om kop te bewerken</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a met afbeelding">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684368" y="357504"/>
            <a:ext cx="7127992" cy="558062"/>
          </a:xfrm>
          <a:prstGeom prst="rect">
            <a:avLst/>
          </a:prstGeom>
        </p:spPr>
        <p:txBody>
          <a:bodyPr lIns="0" tIns="0" rIns="0" bIns="0" anchor="t"/>
          <a:lstStyle>
            <a:lvl1pPr algn="l">
              <a:defRPr sz="3600" b="1" i="0" cap="all" spc="40" baseline="0">
                <a:solidFill>
                  <a:srgbClr val="009FDA"/>
                </a:solidFill>
              </a:defRPr>
            </a:lvl1pPr>
          </a:lstStyle>
          <a:p>
            <a:r>
              <a:rPr lang="nl-NL"/>
              <a:t>Klik om kop te bewerken</a:t>
            </a:r>
          </a:p>
        </p:txBody>
      </p:sp>
      <p:sp>
        <p:nvSpPr>
          <p:cNvPr id="4" name="Tijdelijke aanduiding voor tekst 3"/>
          <p:cNvSpPr>
            <a:spLocks noGrp="1"/>
          </p:cNvSpPr>
          <p:nvPr>
            <p:ph type="body" sz="quarter" idx="10" hasCustomPrompt="1"/>
          </p:nvPr>
        </p:nvSpPr>
        <p:spPr>
          <a:xfrm>
            <a:off x="683568" y="1221600"/>
            <a:ext cx="5184575" cy="3348372"/>
          </a:xfrm>
          <a:prstGeom prst="rect">
            <a:avLst/>
          </a:prstGeom>
        </p:spPr>
        <p:txBody>
          <a:bodyPr lIns="0" tIns="0" rIns="0" bIns="0"/>
          <a:lstStyle>
            <a:lvl1pPr marL="342900" indent="-342900">
              <a:lnSpc>
                <a:spcPct val="100000"/>
              </a:lnSpc>
              <a:spcBef>
                <a:spcPts val="0"/>
              </a:spcBef>
              <a:buFont typeface="Arial" pitchFamily="34" charset="0"/>
              <a:buChar char="•"/>
              <a:defRPr sz="2800" b="0">
                <a:solidFill>
                  <a:srgbClr val="333333"/>
                </a:solidFill>
              </a:defRPr>
            </a:lvl1pPr>
            <a:lvl2pPr>
              <a:defRPr sz="2200">
                <a:solidFill>
                  <a:schemeClr val="bg1"/>
                </a:solidFill>
              </a:defRPr>
            </a:lvl2pPr>
            <a:lvl3pPr>
              <a:defRPr sz="2200">
                <a:solidFill>
                  <a:schemeClr val="bg1"/>
                </a:solidFill>
              </a:defRPr>
            </a:lvl3pPr>
            <a:lvl4pPr>
              <a:defRPr sz="2200">
                <a:solidFill>
                  <a:schemeClr val="bg1"/>
                </a:solidFill>
              </a:defRPr>
            </a:lvl4pPr>
            <a:lvl5pPr>
              <a:defRPr sz="2200">
                <a:solidFill>
                  <a:schemeClr val="bg1"/>
                </a:solidFill>
              </a:defRPr>
            </a:lvl5pPr>
          </a:lstStyle>
          <a:p>
            <a:pPr lvl="0"/>
            <a:r>
              <a:rPr lang="nl-NL"/>
              <a:t>Voer hier uw tekst in, gebruik korte zinnen en ronde </a:t>
            </a:r>
            <a:r>
              <a:rPr lang="nl-NL" err="1"/>
              <a:t>bulletpoints</a:t>
            </a:r>
            <a:r>
              <a:rPr lang="nl-NL"/>
              <a:t> als opsommingsteken.</a:t>
            </a:r>
          </a:p>
        </p:txBody>
      </p:sp>
      <p:sp>
        <p:nvSpPr>
          <p:cNvPr id="7" name="Tijdelijke aanduiding voor afbeelding 6"/>
          <p:cNvSpPr>
            <a:spLocks noGrp="1"/>
          </p:cNvSpPr>
          <p:nvPr>
            <p:ph type="pic" sz="quarter" idx="14"/>
          </p:nvPr>
        </p:nvSpPr>
        <p:spPr>
          <a:xfrm>
            <a:off x="6012160" y="1221600"/>
            <a:ext cx="3131840" cy="3510390"/>
          </a:xfrm>
          <a:prstGeom prst="rect">
            <a:avLst/>
          </a:prstGeom>
          <a:noFill/>
        </p:spPr>
        <p:txBody>
          <a:bodyPr/>
          <a:lstStyle>
            <a:lvl1pPr>
              <a:defRPr>
                <a:solidFill>
                  <a:schemeClr val="bg1"/>
                </a:solidFill>
              </a:defRPr>
            </a:lvl1pPr>
          </a:lstStyle>
          <a:p>
            <a:r>
              <a:rPr lang="nl-NL"/>
              <a:t>Klik op het pictogram als u een afbeelding wilt toevoegen</a:t>
            </a:r>
          </a:p>
        </p:txBody>
      </p:sp>
      <p:sp>
        <p:nvSpPr>
          <p:cNvPr id="8" name="Tijdelijke aanduiding voor datum 8"/>
          <p:cNvSpPr>
            <a:spLocks noGrp="1"/>
          </p:cNvSpPr>
          <p:nvPr>
            <p:ph type="dt" sz="half" idx="11"/>
          </p:nvPr>
        </p:nvSpPr>
        <p:spPr>
          <a:xfrm>
            <a:off x="720000" y="4860001"/>
            <a:ext cx="1368152" cy="162017"/>
          </a:xfrm>
          <a:prstGeom prst="rect">
            <a:avLst/>
          </a:prstGeom>
        </p:spPr>
        <p:txBody>
          <a:bodyPr wrap="none" lIns="0" tIns="0" rIns="0" bIns="0" anchor="ctr"/>
          <a:lstStyle>
            <a:lvl1pPr algn="l">
              <a:defRPr sz="1000" cap="all" baseline="0">
                <a:solidFill>
                  <a:schemeClr val="bg1"/>
                </a:solidFill>
              </a:defRPr>
            </a:lvl1pPr>
          </a:lstStyle>
          <a:p>
            <a:fld id="{4167CBA4-95F9-43E9-A944-1F54104CF606}" type="datetime4">
              <a:rPr lang="nl-NL" smtClean="0"/>
              <a:pPr/>
              <a:t>30 november 2023</a:t>
            </a:fld>
            <a:endParaRPr lang="nl-NL"/>
          </a:p>
        </p:txBody>
      </p:sp>
      <p:sp>
        <p:nvSpPr>
          <p:cNvPr id="12" name="Tijdelijke aanduiding voor voettekst 9"/>
          <p:cNvSpPr>
            <a:spLocks noGrp="1"/>
          </p:cNvSpPr>
          <p:nvPr>
            <p:ph type="ftr" sz="quarter" idx="12"/>
          </p:nvPr>
        </p:nvSpPr>
        <p:spPr>
          <a:xfrm>
            <a:off x="2160000" y="4860001"/>
            <a:ext cx="5580000" cy="162017"/>
          </a:xfrm>
          <a:prstGeom prst="rect">
            <a:avLst/>
          </a:prstGeom>
        </p:spPr>
        <p:txBody>
          <a:bodyPr lIns="0" tIns="0" rIns="0" bIns="0" anchor="ctr"/>
          <a:lstStyle>
            <a:lvl1pPr algn="ctr">
              <a:defRPr sz="1000" cap="all" baseline="0">
                <a:solidFill>
                  <a:schemeClr val="bg1"/>
                </a:solidFill>
              </a:defRPr>
            </a:lvl1pPr>
          </a:lstStyle>
          <a:p>
            <a:endParaRPr lang="nl-NL"/>
          </a:p>
        </p:txBody>
      </p:sp>
      <p:sp>
        <p:nvSpPr>
          <p:cNvPr id="13" name="Tijdelijke aanduiding voor dianummer 10"/>
          <p:cNvSpPr>
            <a:spLocks noGrp="1"/>
          </p:cNvSpPr>
          <p:nvPr>
            <p:ph type="sldNum" sz="quarter" idx="13"/>
          </p:nvPr>
        </p:nvSpPr>
        <p:spPr>
          <a:xfrm>
            <a:off x="7812000" y="4860000"/>
            <a:ext cx="1080480" cy="162000"/>
          </a:xfrm>
          <a:prstGeom prst="rect">
            <a:avLst/>
          </a:prstGeom>
        </p:spPr>
        <p:txBody>
          <a:bodyPr lIns="0" tIns="0" rIns="0" bIns="0" anchor="ctr"/>
          <a:lstStyle>
            <a:lvl1pPr algn="r">
              <a:defRPr sz="1100">
                <a:solidFill>
                  <a:schemeClr val="bg1"/>
                </a:solidFill>
              </a:defRPr>
            </a:lvl1pPr>
          </a:lstStyle>
          <a:p>
            <a:fld id="{1F2BC8B9-DD51-48F3-969F-95BCA5F4ED8D}" type="slidenum">
              <a:rPr lang="nl-NL" smtClean="0"/>
              <a:pPr/>
              <a:t>‹nr.›</a:t>
            </a:fld>
            <a:endParaRPr lang="nl-NL"/>
          </a:p>
        </p:txBody>
      </p:sp>
    </p:spTree>
    <p:extLst>
      <p:ext uri="{BB962C8B-B14F-4D97-AF65-F5344CB8AC3E}">
        <p14:creationId xmlns:p14="http://schemas.microsoft.com/office/powerpoint/2010/main" val="15515113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ia met log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0965749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Lege pagina">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540000" y="324000"/>
            <a:ext cx="7290810" cy="567000"/>
          </a:xfrm>
          <a:prstGeom prst="rect">
            <a:avLst/>
          </a:prstGeom>
        </p:spPr>
        <p:txBody>
          <a:bodyPr lIns="0" tIns="0" rIns="0" bIns="0"/>
          <a:lstStyle>
            <a:lvl1pPr marL="0" algn="l">
              <a:lnSpc>
                <a:spcPts val="4500"/>
              </a:lnSpc>
              <a:defRPr sz="3300" b="1" i="0" cap="all" spc="30" baseline="0">
                <a:solidFill>
                  <a:schemeClr val="accent2"/>
                </a:solidFill>
              </a:defRPr>
            </a:lvl1pPr>
          </a:lstStyle>
          <a:p>
            <a:r>
              <a:rPr lang="nl-NL" dirty="0"/>
              <a:t>Lege pagina</a:t>
            </a:r>
          </a:p>
        </p:txBody>
      </p:sp>
    </p:spTree>
    <p:extLst>
      <p:ext uri="{BB962C8B-B14F-4D97-AF65-F5344CB8AC3E}">
        <p14:creationId xmlns:p14="http://schemas.microsoft.com/office/powerpoint/2010/main" val="10939811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2_Titel">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itel 1"/>
          <p:cNvSpPr>
            <a:spLocks noGrp="1"/>
          </p:cNvSpPr>
          <p:nvPr>
            <p:ph type="title" hasCustomPrompt="1"/>
          </p:nvPr>
        </p:nvSpPr>
        <p:spPr>
          <a:xfrm>
            <a:off x="540000" y="2484000"/>
            <a:ext cx="8100000" cy="540000"/>
          </a:xfrm>
          <a:prstGeom prst="rect">
            <a:avLst/>
          </a:prstGeom>
        </p:spPr>
        <p:txBody>
          <a:bodyPr lIns="0" tIns="0" rIns="0" bIns="0" anchor="t" anchorCtr="0">
            <a:noAutofit/>
          </a:bodyPr>
          <a:lstStyle>
            <a:lvl1pPr marL="0" algn="l">
              <a:lnSpc>
                <a:spcPts val="5700"/>
              </a:lnSpc>
              <a:defRPr sz="5700" b="1" i="0" cap="all" spc="30" baseline="0">
                <a:solidFill>
                  <a:schemeClr val="accent2"/>
                </a:solidFill>
              </a:defRPr>
            </a:lvl1pPr>
          </a:lstStyle>
          <a:p>
            <a:r>
              <a:rPr lang="nl-NL" dirty="0"/>
              <a:t>Plaats voor de titel</a:t>
            </a:r>
          </a:p>
        </p:txBody>
      </p:sp>
      <p:sp>
        <p:nvSpPr>
          <p:cNvPr id="5" name="Tijdelijke aanduiding voor datum 8"/>
          <p:cNvSpPr>
            <a:spLocks noGrp="1"/>
          </p:cNvSpPr>
          <p:nvPr>
            <p:ph type="dt" sz="half" idx="11"/>
          </p:nvPr>
        </p:nvSpPr>
        <p:spPr>
          <a:xfrm>
            <a:off x="243000" y="4725001"/>
            <a:ext cx="1512168" cy="162017"/>
          </a:xfrm>
          <a:prstGeom prst="rect">
            <a:avLst/>
          </a:prstGeom>
        </p:spPr>
        <p:txBody>
          <a:bodyPr lIns="0" tIns="0" rIns="0" bIns="0" anchor="ctr"/>
          <a:lstStyle>
            <a:lvl1pPr algn="r">
              <a:defRPr sz="1350" b="1" cap="all" baseline="0">
                <a:solidFill>
                  <a:schemeClr val="bg1"/>
                </a:solidFill>
              </a:defRPr>
            </a:lvl1pPr>
          </a:lstStyle>
          <a:p>
            <a:fld id="{4167CBA4-95F9-43E9-A944-1F54104CF606}" type="datetime4">
              <a:rPr lang="nl-NL" smtClean="0"/>
              <a:pPr/>
              <a:t>30 november 2023</a:t>
            </a:fld>
            <a:endParaRPr lang="nl-NL" dirty="0"/>
          </a:p>
        </p:txBody>
      </p:sp>
      <p:sp>
        <p:nvSpPr>
          <p:cNvPr id="6" name="Tijdelijke aanduiding voor voettekst 9"/>
          <p:cNvSpPr>
            <a:spLocks noGrp="1"/>
          </p:cNvSpPr>
          <p:nvPr>
            <p:ph type="ftr" sz="quarter" idx="12"/>
          </p:nvPr>
        </p:nvSpPr>
        <p:spPr>
          <a:xfrm>
            <a:off x="1925706" y="4731991"/>
            <a:ext cx="6391158" cy="162017"/>
          </a:xfrm>
          <a:prstGeom prst="rect">
            <a:avLst/>
          </a:prstGeom>
        </p:spPr>
        <p:txBody>
          <a:bodyPr lIns="0" tIns="0" rIns="0" bIns="0" anchor="ctr"/>
          <a:lstStyle>
            <a:lvl1pPr algn="l">
              <a:defRPr sz="1350" b="1" cap="all" baseline="0">
                <a:solidFill>
                  <a:schemeClr val="bg1"/>
                </a:solidFill>
              </a:defRPr>
            </a:lvl1pPr>
          </a:lstStyle>
          <a:p>
            <a:endParaRPr lang="nl-NL" dirty="0"/>
          </a:p>
        </p:txBody>
      </p:sp>
      <p:sp>
        <p:nvSpPr>
          <p:cNvPr id="8" name="Tijdelijke aanduiding voor tekst 3">
            <a:extLst>
              <a:ext uri="{FF2B5EF4-FFF2-40B4-BE49-F238E27FC236}">
                <a16:creationId xmlns:a16="http://schemas.microsoft.com/office/drawing/2014/main" id="{AE1D0B53-7842-48B5-883B-19C0286E464A}"/>
              </a:ext>
            </a:extLst>
          </p:cNvPr>
          <p:cNvSpPr>
            <a:spLocks noGrp="1"/>
          </p:cNvSpPr>
          <p:nvPr>
            <p:ph type="body" sz="quarter" idx="13" hasCustomPrompt="1"/>
          </p:nvPr>
        </p:nvSpPr>
        <p:spPr>
          <a:xfrm>
            <a:off x="540000" y="3132000"/>
            <a:ext cx="8100000" cy="540000"/>
          </a:xfrm>
          <a:prstGeom prst="rect">
            <a:avLst/>
          </a:prstGeom>
        </p:spPr>
        <p:txBody>
          <a:bodyPr lIns="0" tIns="0" rIns="0" bIns="0"/>
          <a:lstStyle>
            <a:lvl1pPr marL="0" indent="0">
              <a:lnSpc>
                <a:spcPts val="5700"/>
              </a:lnSpc>
              <a:spcBef>
                <a:spcPts val="0"/>
              </a:spcBef>
              <a:buFont typeface="Arial" pitchFamily="34" charset="0"/>
              <a:buNone/>
              <a:defRPr sz="5700" b="1" cap="all" baseline="0">
                <a:solidFill>
                  <a:schemeClr val="tx1"/>
                </a:solidFill>
              </a:defRPr>
            </a:lvl1pPr>
            <a:lvl2pPr>
              <a:defRPr sz="1650">
                <a:solidFill>
                  <a:schemeClr val="bg1"/>
                </a:solidFill>
              </a:defRPr>
            </a:lvl2pPr>
            <a:lvl3pPr>
              <a:defRPr sz="1650">
                <a:solidFill>
                  <a:schemeClr val="bg1"/>
                </a:solidFill>
              </a:defRPr>
            </a:lvl3pPr>
            <a:lvl4pPr>
              <a:defRPr sz="1650">
                <a:solidFill>
                  <a:schemeClr val="bg1"/>
                </a:solidFill>
              </a:defRPr>
            </a:lvl4pPr>
            <a:lvl5pPr>
              <a:defRPr sz="1650">
                <a:solidFill>
                  <a:schemeClr val="bg1"/>
                </a:solidFill>
              </a:defRPr>
            </a:lvl5pPr>
          </a:lstStyle>
          <a:p>
            <a:pPr lvl="0"/>
            <a:r>
              <a:rPr lang="nl-NL" dirty="0"/>
              <a:t>Van de presentatie</a:t>
            </a:r>
          </a:p>
        </p:txBody>
      </p:sp>
    </p:spTree>
    <p:extLst>
      <p:ext uri="{BB962C8B-B14F-4D97-AF65-F5344CB8AC3E}">
        <p14:creationId xmlns:p14="http://schemas.microsoft.com/office/powerpoint/2010/main" val="31806310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8">
            <a:lum/>
          </a:blip>
          <a:srcRect/>
          <a:stretch>
            <a:fillRect/>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80" r:id="rId1"/>
    <p:sldLayoutId id="2147483649" r:id="rId2"/>
    <p:sldLayoutId id="2147483689" r:id="rId3"/>
    <p:sldLayoutId id="2147483688" r:id="rId4"/>
    <p:sldLayoutId id="2147483691" r:id="rId5"/>
    <p:sldLayoutId id="2147483693" r:id="rId6"/>
  </p:sldLayoutIdLst>
  <p:hf hdr="0"/>
  <p:txStyles>
    <p:titleStyle>
      <a:lvl1pPr algn="ctr" defTabSz="914400" rtl="0" eaLnBrk="1" latinLnBrk="0" hangingPunct="1">
        <a:spcBef>
          <a:spcPct val="0"/>
        </a:spcBef>
        <a:buNone/>
        <a:defRPr sz="4300" b="1" i="0" kern="1200" cap="all" baseline="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9CC5D0C-A459-45C4-B07E-1A8D0B45B12C}"/>
              </a:ext>
            </a:extLst>
          </p:cNvPr>
          <p:cNvSpPr>
            <a:spLocks noGrp="1"/>
          </p:cNvSpPr>
          <p:nvPr>
            <p:ph type="title"/>
          </p:nvPr>
        </p:nvSpPr>
        <p:spPr>
          <a:xfrm>
            <a:off x="540000" y="2215647"/>
            <a:ext cx="8100000" cy="540000"/>
          </a:xfrm>
        </p:spPr>
        <p:txBody>
          <a:bodyPr/>
          <a:lstStyle/>
          <a:p>
            <a:pPr algn="ctr"/>
            <a:r>
              <a:rPr lang="nl-NL" sz="4000" dirty="0"/>
              <a:t>Cao gemeenten / sgo 2024</a:t>
            </a:r>
            <a:br>
              <a:rPr lang="nl-NL" sz="4000" dirty="0"/>
            </a:br>
            <a:endParaRPr lang="nl-NL" sz="4000" dirty="0"/>
          </a:p>
        </p:txBody>
      </p:sp>
      <p:sp>
        <p:nvSpPr>
          <p:cNvPr id="3" name="Tijdelijke aanduiding voor datum 2">
            <a:extLst>
              <a:ext uri="{FF2B5EF4-FFF2-40B4-BE49-F238E27FC236}">
                <a16:creationId xmlns:a16="http://schemas.microsoft.com/office/drawing/2014/main" id="{3D68AD3A-9229-4D3B-99FE-7EE097F677E7}"/>
              </a:ext>
            </a:extLst>
          </p:cNvPr>
          <p:cNvSpPr>
            <a:spLocks noGrp="1"/>
          </p:cNvSpPr>
          <p:nvPr>
            <p:ph type="dt" sz="half" idx="11"/>
          </p:nvPr>
        </p:nvSpPr>
        <p:spPr/>
        <p:txBody>
          <a:bodyPr/>
          <a:lstStyle/>
          <a:p>
            <a:r>
              <a:rPr lang="nl-NL" dirty="0"/>
              <a:t>12 september 2023</a:t>
            </a:r>
          </a:p>
        </p:txBody>
      </p:sp>
      <p:sp>
        <p:nvSpPr>
          <p:cNvPr id="4" name="Tijdelijke aanduiding voor voettekst 3">
            <a:extLst>
              <a:ext uri="{FF2B5EF4-FFF2-40B4-BE49-F238E27FC236}">
                <a16:creationId xmlns:a16="http://schemas.microsoft.com/office/drawing/2014/main" id="{66797D04-7D05-48E7-829A-B7167064EC71}"/>
              </a:ext>
            </a:extLst>
          </p:cNvPr>
          <p:cNvSpPr>
            <a:spLocks noGrp="1"/>
          </p:cNvSpPr>
          <p:nvPr>
            <p:ph type="ftr" sz="quarter" idx="12"/>
          </p:nvPr>
        </p:nvSpPr>
        <p:spPr/>
        <p:txBody>
          <a:bodyPr/>
          <a:lstStyle/>
          <a:p>
            <a:r>
              <a:rPr lang="nl-NL" dirty="0"/>
              <a:t>Cao gemeenten / sgo 2024</a:t>
            </a:r>
          </a:p>
        </p:txBody>
      </p:sp>
      <p:sp>
        <p:nvSpPr>
          <p:cNvPr id="5" name="Tijdelijke aanduiding voor tekst 4">
            <a:extLst>
              <a:ext uri="{FF2B5EF4-FFF2-40B4-BE49-F238E27FC236}">
                <a16:creationId xmlns:a16="http://schemas.microsoft.com/office/drawing/2014/main" id="{C34CD981-B2D9-44F8-9EEF-AE133D728D94}"/>
              </a:ext>
            </a:extLst>
          </p:cNvPr>
          <p:cNvSpPr>
            <a:spLocks noGrp="1"/>
          </p:cNvSpPr>
          <p:nvPr>
            <p:ph type="body" sz="quarter" idx="13"/>
          </p:nvPr>
        </p:nvSpPr>
        <p:spPr>
          <a:xfrm>
            <a:off x="540000" y="2863647"/>
            <a:ext cx="8100000" cy="540000"/>
          </a:xfrm>
        </p:spPr>
        <p:txBody>
          <a:bodyPr/>
          <a:lstStyle/>
          <a:p>
            <a:pPr algn="ctr"/>
            <a:r>
              <a:rPr lang="nl-NL" sz="2800" dirty="0" err="1"/>
              <a:t>onderhandelaarsResultaat</a:t>
            </a:r>
            <a:endParaRPr lang="nl-NL" sz="2800" dirty="0"/>
          </a:p>
        </p:txBody>
      </p:sp>
    </p:spTree>
    <p:extLst>
      <p:ext uri="{BB962C8B-B14F-4D97-AF65-F5344CB8AC3E}">
        <p14:creationId xmlns:p14="http://schemas.microsoft.com/office/powerpoint/2010/main" val="15324849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6936A79-D632-CD03-AB98-2C971848267F}"/>
              </a:ext>
            </a:extLst>
          </p:cNvPr>
          <p:cNvSpPr>
            <a:spLocks noGrp="1"/>
          </p:cNvSpPr>
          <p:nvPr>
            <p:ph type="title"/>
          </p:nvPr>
        </p:nvSpPr>
        <p:spPr/>
        <p:txBody>
          <a:bodyPr/>
          <a:lstStyle/>
          <a:p>
            <a:r>
              <a:rPr lang="nl-NL" dirty="0"/>
              <a:t>Cao gemeenten/sgo 2024</a:t>
            </a:r>
          </a:p>
        </p:txBody>
      </p:sp>
      <p:graphicFrame>
        <p:nvGraphicFramePr>
          <p:cNvPr id="3" name="Tabel 2">
            <a:extLst>
              <a:ext uri="{FF2B5EF4-FFF2-40B4-BE49-F238E27FC236}">
                <a16:creationId xmlns:a16="http://schemas.microsoft.com/office/drawing/2014/main" id="{C7CE2422-F800-56B3-FB43-65C49E6868E8}"/>
              </a:ext>
            </a:extLst>
          </p:cNvPr>
          <p:cNvGraphicFramePr>
            <a:graphicFrameLocks noGrp="1"/>
          </p:cNvGraphicFramePr>
          <p:nvPr>
            <p:extLst>
              <p:ext uri="{D42A27DB-BD31-4B8C-83A1-F6EECF244321}">
                <p14:modId xmlns:p14="http://schemas.microsoft.com/office/powerpoint/2010/main" val="1289489479"/>
              </p:ext>
            </p:extLst>
          </p:nvPr>
        </p:nvGraphicFramePr>
        <p:xfrm>
          <a:off x="0" y="1203927"/>
          <a:ext cx="9144000" cy="4059319"/>
        </p:xfrm>
        <a:graphic>
          <a:graphicData uri="http://schemas.openxmlformats.org/drawingml/2006/table">
            <a:tbl>
              <a:tblPr firstRow="1" bandRow="1">
                <a:tableStyleId>{5C22544A-7EE6-4342-B048-85BDC9FD1C3A}</a:tableStyleId>
              </a:tblPr>
              <a:tblGrid>
                <a:gridCol w="2443163">
                  <a:extLst>
                    <a:ext uri="{9D8B030D-6E8A-4147-A177-3AD203B41FA5}">
                      <a16:colId xmlns:a16="http://schemas.microsoft.com/office/drawing/2014/main" val="1824319943"/>
                    </a:ext>
                  </a:extLst>
                </a:gridCol>
                <a:gridCol w="6700837">
                  <a:extLst>
                    <a:ext uri="{9D8B030D-6E8A-4147-A177-3AD203B41FA5}">
                      <a16:colId xmlns:a16="http://schemas.microsoft.com/office/drawing/2014/main" val="3236236762"/>
                    </a:ext>
                  </a:extLst>
                </a:gridCol>
              </a:tblGrid>
              <a:tr h="343587">
                <a:tc gridSpan="2">
                  <a:txBody>
                    <a:bodyPr/>
                    <a:lstStyle/>
                    <a:p>
                      <a:pPr algn="ctr"/>
                      <a:r>
                        <a:rPr lang="nl-NL" dirty="0"/>
                        <a:t>Onderhandelaarsresultaat </a:t>
                      </a:r>
                    </a:p>
                  </a:txBody>
                  <a:tcPr/>
                </a:tc>
                <a:tc hMerge="1">
                  <a:txBody>
                    <a:bodyPr/>
                    <a:lstStyle/>
                    <a:p>
                      <a:endParaRPr lang="nl-NL" dirty="0"/>
                    </a:p>
                  </a:txBody>
                  <a:tcPr/>
                </a:tc>
                <a:extLst>
                  <a:ext uri="{0D108BD9-81ED-4DB2-BD59-A6C34878D82A}">
                    <a16:rowId xmlns:a16="http://schemas.microsoft.com/office/drawing/2014/main" val="55803506"/>
                  </a:ext>
                </a:extLst>
              </a:tr>
              <a:tr h="3693559">
                <a:tc>
                  <a:txBody>
                    <a:bodyPr/>
                    <a:lstStyle/>
                    <a:p>
                      <a:r>
                        <a:rPr lang="nl-NL" dirty="0">
                          <a:solidFill>
                            <a:srgbClr val="002060"/>
                          </a:solidFill>
                        </a:rPr>
                        <a:t>Professionele tegenspraak en leiderschap</a:t>
                      </a:r>
                    </a:p>
                    <a:p>
                      <a:endParaRPr lang="nl-NL" dirty="0">
                        <a:solidFill>
                          <a:srgbClr val="002060"/>
                        </a:solidFill>
                      </a:endParaRPr>
                    </a:p>
                    <a:p>
                      <a:endParaRPr lang="nl-NL" dirty="0">
                        <a:solidFill>
                          <a:srgbClr val="002060"/>
                        </a:solidFill>
                      </a:endParaRPr>
                    </a:p>
                    <a:p>
                      <a:endParaRPr lang="nl-NL" dirty="0">
                        <a:solidFill>
                          <a:srgbClr val="002060"/>
                        </a:solidFill>
                      </a:endParaRPr>
                    </a:p>
                    <a:p>
                      <a:r>
                        <a:rPr lang="nl-NL" dirty="0">
                          <a:solidFill>
                            <a:srgbClr val="002060"/>
                          </a:solidFill>
                        </a:rPr>
                        <a:t>Werkkostenregeling</a:t>
                      </a:r>
                    </a:p>
                    <a:p>
                      <a:endParaRPr lang="nl-NL" dirty="0">
                        <a:solidFill>
                          <a:srgbClr val="002060"/>
                        </a:solidFill>
                      </a:endParaRPr>
                    </a:p>
                  </a:txBody>
                  <a:tcPr/>
                </a:tc>
                <a:tc>
                  <a:txBody>
                    <a:bodyPr/>
                    <a:lstStyle/>
                    <a:p>
                      <a:pPr marL="285750" indent="-285750">
                        <a:buFont typeface="Wingdings" panose="05000000000000000000" pitchFamily="2" charset="2"/>
                        <a:buChar char="ü"/>
                      </a:pPr>
                      <a:r>
                        <a:rPr lang="nl-NL" sz="1800" dirty="0">
                          <a:solidFill>
                            <a:srgbClr val="002060"/>
                          </a:solidFill>
                        </a:rPr>
                        <a:t>Verzoek A&amp;O fonds hier aandacht in hun programma over op te nemen</a:t>
                      </a:r>
                    </a:p>
                    <a:p>
                      <a:pPr marL="0" indent="0">
                        <a:buFont typeface="Arial" panose="020B0604020202020204" pitchFamily="34" charset="0"/>
                        <a:buNone/>
                      </a:pPr>
                      <a:endParaRPr lang="nl-NL" sz="1800" dirty="0">
                        <a:solidFill>
                          <a:srgbClr val="002060"/>
                        </a:solidFill>
                      </a:endParaRPr>
                    </a:p>
                    <a:p>
                      <a:pPr marL="0" indent="0">
                        <a:buFont typeface="Arial" panose="020B0604020202020204" pitchFamily="34" charset="0"/>
                        <a:buNone/>
                      </a:pPr>
                      <a:r>
                        <a:rPr lang="nl-NL" sz="1800" i="1" dirty="0">
                          <a:solidFill>
                            <a:srgbClr val="002060"/>
                          </a:solidFill>
                        </a:rPr>
                        <a:t>In de eerder afgenomen enquête van de gezamenlijke bonden kwam aandacht voor deze twee thema’s naar voren</a:t>
                      </a:r>
                    </a:p>
                    <a:p>
                      <a:pPr marL="0" indent="0">
                        <a:buFont typeface="Arial" panose="020B0604020202020204" pitchFamily="34" charset="0"/>
                        <a:buNone/>
                      </a:pPr>
                      <a:endParaRPr lang="nl-NL" sz="1800" i="1" dirty="0">
                        <a:solidFill>
                          <a:srgbClr val="002060"/>
                        </a:solidFill>
                      </a:endParaRPr>
                    </a:p>
                    <a:p>
                      <a:pPr marL="285750" indent="-285750">
                        <a:buFont typeface="Wingdings" panose="05000000000000000000" pitchFamily="2" charset="2"/>
                        <a:buChar char="ü"/>
                      </a:pPr>
                      <a:r>
                        <a:rPr lang="nl-NL" sz="1800" i="0" dirty="0">
                          <a:solidFill>
                            <a:srgbClr val="002060"/>
                          </a:solidFill>
                        </a:rPr>
                        <a:t>Een groot deel van de vrije ruimte wordt aangewend voor de politieke ambtsdragers. Vooral de kleinere gemeenten zijn een fors deel van hun vrije ruimte kwijt en hebben weinig ruimte om werknemers fiscale voordelen te bieden (zie ook arbeidsmarkt)</a:t>
                      </a:r>
                    </a:p>
                    <a:p>
                      <a:pPr marL="285750" indent="-285750">
                        <a:buFont typeface="Wingdings" panose="05000000000000000000" pitchFamily="2" charset="2"/>
                        <a:buChar char="ü"/>
                      </a:pPr>
                      <a:r>
                        <a:rPr lang="nl-NL" sz="1800" i="0" dirty="0">
                          <a:solidFill>
                            <a:srgbClr val="002060"/>
                          </a:solidFill>
                        </a:rPr>
                        <a:t>Partijen benaderen wetgever voor een oplossing</a:t>
                      </a:r>
                    </a:p>
                  </a:txBody>
                  <a:tcPr/>
                </a:tc>
                <a:extLst>
                  <a:ext uri="{0D108BD9-81ED-4DB2-BD59-A6C34878D82A}">
                    <a16:rowId xmlns:a16="http://schemas.microsoft.com/office/drawing/2014/main" val="3903552645"/>
                  </a:ext>
                </a:extLst>
              </a:tr>
            </a:tbl>
          </a:graphicData>
        </a:graphic>
      </p:graphicFrame>
    </p:spTree>
    <p:extLst>
      <p:ext uri="{BB962C8B-B14F-4D97-AF65-F5344CB8AC3E}">
        <p14:creationId xmlns:p14="http://schemas.microsoft.com/office/powerpoint/2010/main" val="8516185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26B8C20-C6AD-9CB8-9D32-521E90FA3420}"/>
              </a:ext>
            </a:extLst>
          </p:cNvPr>
          <p:cNvSpPr>
            <a:spLocks noGrp="1"/>
          </p:cNvSpPr>
          <p:nvPr>
            <p:ph type="title"/>
          </p:nvPr>
        </p:nvSpPr>
        <p:spPr/>
        <p:txBody>
          <a:bodyPr/>
          <a:lstStyle/>
          <a:p>
            <a:r>
              <a:rPr lang="nl-NL" dirty="0"/>
              <a:t>Cao gemeenten/sgo 2024</a:t>
            </a:r>
          </a:p>
        </p:txBody>
      </p:sp>
      <p:graphicFrame>
        <p:nvGraphicFramePr>
          <p:cNvPr id="6" name="Tabel 5">
            <a:extLst>
              <a:ext uri="{FF2B5EF4-FFF2-40B4-BE49-F238E27FC236}">
                <a16:creationId xmlns:a16="http://schemas.microsoft.com/office/drawing/2014/main" id="{2E182F6C-C5E4-5E26-308C-529C7A0A3CEB}"/>
              </a:ext>
            </a:extLst>
          </p:cNvPr>
          <p:cNvGraphicFramePr>
            <a:graphicFrameLocks noGrp="1"/>
          </p:cNvGraphicFramePr>
          <p:nvPr>
            <p:extLst>
              <p:ext uri="{D42A27DB-BD31-4B8C-83A1-F6EECF244321}">
                <p14:modId xmlns:p14="http://schemas.microsoft.com/office/powerpoint/2010/main" val="4114391625"/>
              </p:ext>
            </p:extLst>
          </p:nvPr>
        </p:nvGraphicFramePr>
        <p:xfrm>
          <a:off x="0" y="1203926"/>
          <a:ext cx="9144000" cy="3939574"/>
        </p:xfrm>
        <a:graphic>
          <a:graphicData uri="http://schemas.openxmlformats.org/drawingml/2006/table">
            <a:tbl>
              <a:tblPr firstRow="1" bandRow="1">
                <a:tableStyleId>{5C22544A-7EE6-4342-B048-85BDC9FD1C3A}</a:tableStyleId>
              </a:tblPr>
              <a:tblGrid>
                <a:gridCol w="2614613">
                  <a:extLst>
                    <a:ext uri="{9D8B030D-6E8A-4147-A177-3AD203B41FA5}">
                      <a16:colId xmlns:a16="http://schemas.microsoft.com/office/drawing/2014/main" val="1824319943"/>
                    </a:ext>
                  </a:extLst>
                </a:gridCol>
                <a:gridCol w="6529387">
                  <a:extLst>
                    <a:ext uri="{9D8B030D-6E8A-4147-A177-3AD203B41FA5}">
                      <a16:colId xmlns:a16="http://schemas.microsoft.com/office/drawing/2014/main" val="3236236762"/>
                    </a:ext>
                  </a:extLst>
                </a:gridCol>
              </a:tblGrid>
              <a:tr h="381279">
                <a:tc gridSpan="2">
                  <a:txBody>
                    <a:bodyPr/>
                    <a:lstStyle/>
                    <a:p>
                      <a:pPr algn="ctr"/>
                      <a:r>
                        <a:rPr lang="nl-NL" dirty="0"/>
                        <a:t>Onderhandelaarsresultaat </a:t>
                      </a:r>
                    </a:p>
                  </a:txBody>
                  <a:tcPr/>
                </a:tc>
                <a:tc hMerge="1">
                  <a:txBody>
                    <a:bodyPr/>
                    <a:lstStyle/>
                    <a:p>
                      <a:endParaRPr lang="nl-NL" dirty="0"/>
                    </a:p>
                  </a:txBody>
                  <a:tcPr/>
                </a:tc>
                <a:extLst>
                  <a:ext uri="{0D108BD9-81ED-4DB2-BD59-A6C34878D82A}">
                    <a16:rowId xmlns:a16="http://schemas.microsoft.com/office/drawing/2014/main" val="55803506"/>
                  </a:ext>
                </a:extLst>
              </a:tr>
              <a:tr h="3558295">
                <a:tc>
                  <a:txBody>
                    <a:bodyPr/>
                    <a:lstStyle/>
                    <a:p>
                      <a:r>
                        <a:rPr lang="nl-NL" dirty="0">
                          <a:solidFill>
                            <a:srgbClr val="002060"/>
                          </a:solidFill>
                        </a:rPr>
                        <a:t>Gelijke stagevergoeding</a:t>
                      </a:r>
                    </a:p>
                    <a:p>
                      <a:endParaRPr lang="nl-NL" dirty="0">
                        <a:solidFill>
                          <a:srgbClr val="002060"/>
                        </a:solidFill>
                      </a:endParaRPr>
                    </a:p>
                    <a:p>
                      <a:r>
                        <a:rPr lang="nl-NL" dirty="0">
                          <a:solidFill>
                            <a:srgbClr val="002060"/>
                          </a:solidFill>
                        </a:rPr>
                        <a:t>HR21</a:t>
                      </a:r>
                    </a:p>
                    <a:p>
                      <a:endParaRPr lang="nl-NL" dirty="0">
                        <a:solidFill>
                          <a:srgbClr val="002060"/>
                        </a:solidFill>
                      </a:endParaRPr>
                    </a:p>
                    <a:p>
                      <a:endParaRPr lang="nl-NL" dirty="0">
                        <a:solidFill>
                          <a:srgbClr val="002060"/>
                        </a:solidFill>
                      </a:endParaRPr>
                    </a:p>
                    <a:p>
                      <a:r>
                        <a:rPr lang="nl-NL" dirty="0">
                          <a:solidFill>
                            <a:srgbClr val="002060"/>
                          </a:solidFill>
                        </a:rPr>
                        <a:t>Ontslagcommissie</a:t>
                      </a:r>
                    </a:p>
                    <a:p>
                      <a:endParaRPr lang="nl-NL" dirty="0">
                        <a:solidFill>
                          <a:srgbClr val="002060"/>
                        </a:solidFill>
                      </a:endParaRPr>
                    </a:p>
                    <a:p>
                      <a:r>
                        <a:rPr lang="nl-NL" dirty="0">
                          <a:solidFill>
                            <a:srgbClr val="002060"/>
                          </a:solidFill>
                        </a:rPr>
                        <a:t>Studie na-wettelijke uitkering</a:t>
                      </a:r>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nl-NL" dirty="0">
                          <a:solidFill>
                            <a:srgbClr val="002060"/>
                          </a:solidFill>
                        </a:rPr>
                        <a:t>Geen onderscheid stagevergoeding tussen opleidingsniveaus</a:t>
                      </a: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lang="nl-NL" dirty="0">
                        <a:solidFill>
                          <a:srgbClr val="002060"/>
                        </a:solidFill>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nl-NL" dirty="0">
                          <a:solidFill>
                            <a:srgbClr val="002060"/>
                          </a:solidFill>
                        </a:rPr>
                        <a:t>HR21 het functiewaarderingssysteem voor de sector gemeenten. Keuze ander systeem blijft</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nl-NL" dirty="0">
                        <a:solidFill>
                          <a:srgbClr val="002060"/>
                        </a:solidFill>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nl-NL" dirty="0">
                          <a:solidFill>
                            <a:srgbClr val="002060"/>
                          </a:solidFill>
                        </a:rPr>
                        <a:t>De ontslagcommissie wordt verlengd tot 1 januari 2027</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nl-NL" dirty="0">
                        <a:solidFill>
                          <a:srgbClr val="002060"/>
                        </a:solidFill>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nl-NL" dirty="0">
                          <a:solidFill>
                            <a:srgbClr val="002060"/>
                          </a:solidFill>
                        </a:rPr>
                        <a:t>Studie na-wettelijke uitkering</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nl-NL" dirty="0">
                          <a:solidFill>
                            <a:srgbClr val="002060"/>
                          </a:solidFill>
                        </a:rPr>
                        <a:t> </a:t>
                      </a:r>
                    </a:p>
                  </a:txBody>
                  <a:tcPr/>
                </a:tc>
                <a:extLst>
                  <a:ext uri="{0D108BD9-81ED-4DB2-BD59-A6C34878D82A}">
                    <a16:rowId xmlns:a16="http://schemas.microsoft.com/office/drawing/2014/main" val="3903552645"/>
                  </a:ext>
                </a:extLst>
              </a:tr>
            </a:tbl>
          </a:graphicData>
        </a:graphic>
      </p:graphicFrame>
    </p:spTree>
    <p:extLst>
      <p:ext uri="{BB962C8B-B14F-4D97-AF65-F5344CB8AC3E}">
        <p14:creationId xmlns:p14="http://schemas.microsoft.com/office/powerpoint/2010/main" val="40651372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tekst 4">
            <a:extLst>
              <a:ext uri="{FF2B5EF4-FFF2-40B4-BE49-F238E27FC236}">
                <a16:creationId xmlns:a16="http://schemas.microsoft.com/office/drawing/2014/main" id="{93FAAF66-0541-4160-89D8-90651312D894}"/>
              </a:ext>
            </a:extLst>
          </p:cNvPr>
          <p:cNvSpPr txBox="1">
            <a:spLocks/>
          </p:cNvSpPr>
          <p:nvPr/>
        </p:nvSpPr>
        <p:spPr>
          <a:xfrm>
            <a:off x="462249" y="1625929"/>
            <a:ext cx="1895295" cy="1894418"/>
          </a:xfrm>
          <a:prstGeom prst="ellipse">
            <a:avLst/>
          </a:prstGeom>
          <a:solidFill>
            <a:srgbClr val="009FDA"/>
          </a:solidFill>
          <a:ln w="76200">
            <a:solidFill>
              <a:schemeClr val="bg2"/>
            </a:solidFill>
          </a:ln>
        </p:spPr>
        <p:txBody>
          <a:bodyPr wrap="none" lIns="0" tIns="0" rIns="0" bIns="0" anchor="ctr" anchorCtr="0"/>
          <a:lstStyle>
            <a:lvl1pPr marL="0" indent="0" algn="ctr" defTabSz="914400" rtl="0" eaLnBrk="1" latinLnBrk="0" hangingPunct="1">
              <a:lnSpc>
                <a:spcPts val="2000"/>
              </a:lnSpc>
              <a:spcBef>
                <a:spcPts val="0"/>
              </a:spcBef>
              <a:buFont typeface="Arial" pitchFamily="34" charset="0"/>
              <a:buNone/>
              <a:defRPr sz="1800" b="1" kern="1200">
                <a:solidFill>
                  <a:schemeClr val="bg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nl-NL" dirty="0"/>
              <a:t>Stem op jouw CAO</a:t>
            </a:r>
          </a:p>
        </p:txBody>
      </p:sp>
      <p:sp>
        <p:nvSpPr>
          <p:cNvPr id="4" name="Tijdelijke aanduiding voor tekst 3">
            <a:extLst>
              <a:ext uri="{FF2B5EF4-FFF2-40B4-BE49-F238E27FC236}">
                <a16:creationId xmlns:a16="http://schemas.microsoft.com/office/drawing/2014/main" id="{B4FA0615-3FDB-4B53-A904-0C3D107C18A7}"/>
              </a:ext>
            </a:extLst>
          </p:cNvPr>
          <p:cNvSpPr txBox="1">
            <a:spLocks/>
          </p:cNvSpPr>
          <p:nvPr/>
        </p:nvSpPr>
        <p:spPr>
          <a:xfrm>
            <a:off x="2700000" y="2085696"/>
            <a:ext cx="6201343" cy="1404157"/>
          </a:xfrm>
          <a:prstGeom prst="rect">
            <a:avLst/>
          </a:prstGeom>
        </p:spPr>
        <p:txBody>
          <a:bodyPr lIns="0" tIns="0" rIns="0" bIns="0"/>
          <a:lstStyle>
            <a:lvl1pPr marL="342900" indent="-342900" algn="l" defTabSz="914400" rtl="0" eaLnBrk="1" latinLnBrk="0" hangingPunct="1">
              <a:lnSpc>
                <a:spcPct val="100000"/>
              </a:lnSpc>
              <a:spcBef>
                <a:spcPts val="0"/>
              </a:spcBef>
              <a:buClr>
                <a:srgbClr val="009CDE"/>
              </a:buClr>
              <a:buSzPct val="125000"/>
              <a:buFont typeface="Arial" pitchFamily="34" charset="0"/>
              <a:buChar char="•"/>
              <a:defRPr sz="2000" b="0" kern="1200" baseline="0">
                <a:solidFill>
                  <a:srgbClr val="6E6E6E"/>
                </a:solidFill>
                <a:latin typeface="+mn-lt"/>
                <a:ea typeface="+mn-ea"/>
                <a:cs typeface="+mn-cs"/>
              </a:defRPr>
            </a:lvl1pPr>
            <a:lvl2pPr marL="742950" indent="-285750" algn="l" defTabSz="914400" rtl="0" eaLnBrk="1" latinLnBrk="0" hangingPunct="1">
              <a:spcBef>
                <a:spcPct val="20000"/>
              </a:spcBef>
              <a:buFont typeface="Arial" pitchFamily="34" charset="0"/>
              <a:buChar char="–"/>
              <a:defRPr sz="2200" kern="1200">
                <a:solidFill>
                  <a:schemeClr val="bg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200" kern="1200">
                <a:solidFill>
                  <a:schemeClr val="bg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200" kern="1200">
                <a:solidFill>
                  <a:schemeClr val="bg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200" kern="1200">
                <a:solidFill>
                  <a:schemeClr val="bg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nl-NL" sz="1800" dirty="0"/>
              <a:t>Leden van FNV Overheid kunnen hun stem uitbrengen van </a:t>
            </a:r>
          </a:p>
          <a:p>
            <a:pPr marL="0" indent="0">
              <a:buNone/>
            </a:pPr>
            <a:r>
              <a:rPr lang="nl-NL" sz="1800" b="1" i="1" dirty="0"/>
              <a:t>20 november tot 10 december</a:t>
            </a:r>
          </a:p>
          <a:p>
            <a:pPr marL="0" indent="0">
              <a:buNone/>
            </a:pPr>
            <a:endParaRPr lang="nl-NL" sz="1800" dirty="0"/>
          </a:p>
          <a:p>
            <a:pPr marL="0" indent="0">
              <a:buNone/>
            </a:pPr>
            <a:r>
              <a:rPr lang="nl-NL" sz="1800" dirty="0"/>
              <a:t>Ben je nog geen lid? Word dan nu lid en je ontvangt de stembrief</a:t>
            </a:r>
          </a:p>
          <a:p>
            <a:endParaRPr lang="nl-NL" sz="1800" dirty="0"/>
          </a:p>
        </p:txBody>
      </p:sp>
      <p:sp>
        <p:nvSpPr>
          <p:cNvPr id="6" name="Tijdelijke aanduiding voor tekst 3">
            <a:extLst>
              <a:ext uri="{FF2B5EF4-FFF2-40B4-BE49-F238E27FC236}">
                <a16:creationId xmlns:a16="http://schemas.microsoft.com/office/drawing/2014/main" id="{DFB79D0C-E9DD-4E92-BBFD-99ECA2EFC9A0}"/>
              </a:ext>
            </a:extLst>
          </p:cNvPr>
          <p:cNvSpPr txBox="1">
            <a:spLocks/>
          </p:cNvSpPr>
          <p:nvPr/>
        </p:nvSpPr>
        <p:spPr>
          <a:xfrm>
            <a:off x="2700000" y="1275606"/>
            <a:ext cx="6201342" cy="594066"/>
          </a:xfrm>
          <a:prstGeom prst="rect">
            <a:avLst/>
          </a:prstGeom>
        </p:spPr>
        <p:txBody>
          <a:bodyPr lIns="0" tIns="0" rIns="0" bIns="0"/>
          <a:lstStyle>
            <a:lvl1pPr marL="0" indent="0" algn="l" defTabSz="914400" rtl="0" eaLnBrk="1" latinLnBrk="0" hangingPunct="1">
              <a:lnSpc>
                <a:spcPct val="100000"/>
              </a:lnSpc>
              <a:spcBef>
                <a:spcPts val="0"/>
              </a:spcBef>
              <a:buFont typeface="Arial" pitchFamily="34" charset="0"/>
              <a:buNone/>
              <a:defRPr sz="2400" b="1" kern="1200" cap="all" baseline="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200" kern="1200">
                <a:solidFill>
                  <a:schemeClr val="bg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200" kern="1200">
                <a:solidFill>
                  <a:schemeClr val="bg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200" kern="1200">
                <a:solidFill>
                  <a:schemeClr val="bg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200" kern="1200">
                <a:solidFill>
                  <a:schemeClr val="bg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nl-NL" sz="1800" dirty="0"/>
          </a:p>
        </p:txBody>
      </p:sp>
      <p:sp>
        <p:nvSpPr>
          <p:cNvPr id="7" name="Tijdelijke aanduiding voor tekst 2">
            <a:extLst>
              <a:ext uri="{FF2B5EF4-FFF2-40B4-BE49-F238E27FC236}">
                <a16:creationId xmlns:a16="http://schemas.microsoft.com/office/drawing/2014/main" id="{F821EB68-BB97-4920-A09F-853398C9DBE9}"/>
              </a:ext>
            </a:extLst>
          </p:cNvPr>
          <p:cNvSpPr txBox="1">
            <a:spLocks/>
          </p:cNvSpPr>
          <p:nvPr/>
        </p:nvSpPr>
        <p:spPr>
          <a:xfrm>
            <a:off x="2700000" y="2992582"/>
            <a:ext cx="6214640" cy="1894418"/>
          </a:xfrm>
          <a:prstGeom prst="rect">
            <a:avLst/>
          </a:prstGeom>
        </p:spPr>
        <p:txBody>
          <a:bodyPr lIns="0" tIns="0" rIns="0" bIns="0"/>
          <a:lstStyle>
            <a:lvl1pPr marL="0" indent="0" algn="l" defTabSz="914400" rtl="0" eaLnBrk="1" latinLnBrk="0" hangingPunct="1">
              <a:spcBef>
                <a:spcPct val="20000"/>
              </a:spcBef>
              <a:buFont typeface="Arial" pitchFamily="34" charset="0"/>
              <a:buNone/>
              <a:defRPr lang="nl-NL" sz="2000" b="0" i="0" u="none" strike="noStrike" kern="1200" baseline="0" smtClean="0">
                <a:solidFill>
                  <a:srgbClr val="7D7D7D"/>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nl-NL" sz="1500" b="1" dirty="0">
              <a:solidFill>
                <a:schemeClr val="tx1"/>
              </a:solidFill>
            </a:endParaRPr>
          </a:p>
          <a:p>
            <a:r>
              <a:rPr lang="nl-NL" sz="1500" b="1" dirty="0">
                <a:solidFill>
                  <a:schemeClr val="tx1"/>
                </a:solidFill>
              </a:rPr>
              <a:t> </a:t>
            </a:r>
            <a:endParaRPr lang="nl-NL" sz="1500" dirty="0"/>
          </a:p>
        </p:txBody>
      </p:sp>
      <p:sp>
        <p:nvSpPr>
          <p:cNvPr id="9" name="Titel 8">
            <a:extLst>
              <a:ext uri="{FF2B5EF4-FFF2-40B4-BE49-F238E27FC236}">
                <a16:creationId xmlns:a16="http://schemas.microsoft.com/office/drawing/2014/main" id="{12B89366-E11F-7903-BCC0-C9E5E0B8B38C}"/>
              </a:ext>
            </a:extLst>
          </p:cNvPr>
          <p:cNvSpPr>
            <a:spLocks noGrp="1"/>
          </p:cNvSpPr>
          <p:nvPr>
            <p:ph type="title"/>
          </p:nvPr>
        </p:nvSpPr>
        <p:spPr/>
        <p:txBody>
          <a:bodyPr/>
          <a:lstStyle/>
          <a:p>
            <a:r>
              <a:rPr lang="nl-NL" dirty="0"/>
              <a:t>CAO gemeenten / sgo 2024</a:t>
            </a:r>
          </a:p>
        </p:txBody>
      </p:sp>
    </p:spTree>
    <p:extLst>
      <p:ext uri="{BB962C8B-B14F-4D97-AF65-F5344CB8AC3E}">
        <p14:creationId xmlns:p14="http://schemas.microsoft.com/office/powerpoint/2010/main" val="23653190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Afbeelding 8">
            <a:extLst>
              <a:ext uri="{FF2B5EF4-FFF2-40B4-BE49-F238E27FC236}">
                <a16:creationId xmlns:a16="http://schemas.microsoft.com/office/drawing/2014/main" id="{92D60B19-B017-47C6-ADAD-24D564B1772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67678" y="1272891"/>
            <a:ext cx="5943600" cy="3345180"/>
          </a:xfrm>
          <a:prstGeom prst="rect">
            <a:avLst/>
          </a:prstGeom>
        </p:spPr>
      </p:pic>
      <p:sp>
        <p:nvSpPr>
          <p:cNvPr id="5" name="Tijdelijke aanduiding voor tekst 4">
            <a:extLst>
              <a:ext uri="{FF2B5EF4-FFF2-40B4-BE49-F238E27FC236}">
                <a16:creationId xmlns:a16="http://schemas.microsoft.com/office/drawing/2014/main" id="{C8AAA89D-0A1C-4789-B76B-2FF8DBBA218B}"/>
              </a:ext>
            </a:extLst>
          </p:cNvPr>
          <p:cNvSpPr txBox="1">
            <a:spLocks/>
          </p:cNvSpPr>
          <p:nvPr/>
        </p:nvSpPr>
        <p:spPr>
          <a:xfrm>
            <a:off x="6410632" y="2251587"/>
            <a:ext cx="2585883" cy="2420026"/>
          </a:xfrm>
          <a:prstGeom prst="ellipse">
            <a:avLst/>
          </a:prstGeom>
          <a:solidFill>
            <a:srgbClr val="009FDA"/>
          </a:solidFill>
          <a:ln w="76200">
            <a:solidFill>
              <a:schemeClr val="bg2"/>
            </a:solidFill>
          </a:ln>
        </p:spPr>
        <p:txBody>
          <a:bodyPr wrap="none" lIns="0" tIns="0" rIns="0" bIns="0" anchor="ctr" anchorCtr="0"/>
          <a:lstStyle>
            <a:lvl1pPr marL="0" indent="0" algn="ctr" defTabSz="914400" rtl="0" eaLnBrk="1" latinLnBrk="0" hangingPunct="1">
              <a:lnSpc>
                <a:spcPts val="2000"/>
              </a:lnSpc>
              <a:spcBef>
                <a:spcPts val="0"/>
              </a:spcBef>
              <a:buFont typeface="Arial" pitchFamily="34" charset="0"/>
              <a:buNone/>
              <a:defRPr sz="1800" b="1" kern="1200">
                <a:solidFill>
                  <a:schemeClr val="bg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nl-NL" sz="2800" dirty="0"/>
              <a:t>#jijverdientbeter</a:t>
            </a:r>
          </a:p>
        </p:txBody>
      </p:sp>
      <p:sp>
        <p:nvSpPr>
          <p:cNvPr id="10" name="Titel 5">
            <a:extLst>
              <a:ext uri="{FF2B5EF4-FFF2-40B4-BE49-F238E27FC236}">
                <a16:creationId xmlns:a16="http://schemas.microsoft.com/office/drawing/2014/main" id="{D9BB8AA3-A0A6-4372-806C-4FBBC0CA8EEC}"/>
              </a:ext>
            </a:extLst>
          </p:cNvPr>
          <p:cNvSpPr txBox="1">
            <a:spLocks/>
          </p:cNvSpPr>
          <p:nvPr/>
        </p:nvSpPr>
        <p:spPr>
          <a:xfrm>
            <a:off x="228510" y="411510"/>
            <a:ext cx="5943600" cy="563312"/>
          </a:xfrm>
          <a:prstGeom prst="rect">
            <a:avLst/>
          </a:prstGeom>
        </p:spPr>
        <p:txBody>
          <a:bodyPr lIns="0" tIns="0" rIns="0" bIns="0"/>
          <a:lstStyle>
            <a:lvl1pPr marL="0" algn="l" defTabSz="914400" rtl="0" eaLnBrk="1" latinLnBrk="0" hangingPunct="1">
              <a:lnSpc>
                <a:spcPts val="4500"/>
              </a:lnSpc>
              <a:spcBef>
                <a:spcPct val="0"/>
              </a:spcBef>
              <a:buNone/>
              <a:defRPr sz="3300" b="1" i="0" kern="1200" cap="all" spc="30" baseline="0">
                <a:solidFill>
                  <a:schemeClr val="accent2"/>
                </a:solidFill>
                <a:latin typeface="+mj-lt"/>
                <a:ea typeface="+mj-ea"/>
                <a:cs typeface="+mj-cs"/>
              </a:defRPr>
            </a:lvl1pPr>
          </a:lstStyle>
          <a:p>
            <a:r>
              <a:rPr lang="nl-NL" sz="2400" dirty="0"/>
              <a:t>#jijverdienteengoedecaogemeentennu </a:t>
            </a:r>
          </a:p>
        </p:txBody>
      </p:sp>
    </p:spTree>
    <p:extLst>
      <p:ext uri="{BB962C8B-B14F-4D97-AF65-F5344CB8AC3E}">
        <p14:creationId xmlns:p14="http://schemas.microsoft.com/office/powerpoint/2010/main" val="13549667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5">
                                            <p:bg/>
                                          </p:spTgt>
                                        </p:tgtEl>
                                        <p:attrNameLst>
                                          <p:attrName>style.visibility</p:attrName>
                                        </p:attrNameLst>
                                      </p:cBhvr>
                                      <p:to>
                                        <p:strVal val="visible"/>
                                      </p:to>
                                    </p:set>
                                    <p:anim calcmode="lin" valueType="num">
                                      <p:cBhvr additive="base">
                                        <p:cTn id="7" dur="500" fill="hold"/>
                                        <p:tgtEl>
                                          <p:spTgt spid="5">
                                            <p:bg/>
                                          </p:spTgt>
                                        </p:tgtEl>
                                        <p:attrNameLst>
                                          <p:attrName>ppt_x</p:attrName>
                                        </p:attrNameLst>
                                      </p:cBhvr>
                                      <p:tavLst>
                                        <p:tav tm="0">
                                          <p:val>
                                            <p:strVal val="1+#ppt_w/2"/>
                                          </p:val>
                                        </p:tav>
                                        <p:tav tm="100000">
                                          <p:val>
                                            <p:strVal val="#ppt_x"/>
                                          </p:val>
                                        </p:tav>
                                      </p:tavLst>
                                    </p:anim>
                                    <p:anim calcmode="lin" valueType="num">
                                      <p:cBhvr additive="base">
                                        <p:cTn id="8" dur="500" fill="hold"/>
                                        <p:tgtEl>
                                          <p:spTgt spid="5">
                                            <p:bg/>
                                          </p:spTgt>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anim calcmode="lin" valueType="num">
                                      <p:cBhvr additive="base">
                                        <p:cTn id="11" dur="500" fill="hold"/>
                                        <p:tgtEl>
                                          <p:spTgt spid="5">
                                            <p:txEl>
                                              <p:pRg st="0" end="0"/>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5">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animBg="1">
        <p:tmplLst>
          <p:tmpl>
            <p:tnLst>
              <p:par>
                <p:cTn presetID="2" presetClass="entr" presetSubtype="2" fill="hold" nodeType="clickEffect">
                  <p:stCondLst>
                    <p:cond delay="0"/>
                  </p:stCondLst>
                  <p:childTnLst>
                    <p:set>
                      <p:cBhvr>
                        <p:cTn dur="1" fill="hold">
                          <p:stCondLst>
                            <p:cond delay="0"/>
                          </p:stCondLst>
                        </p:cTn>
                        <p:tgtEl>
                          <p:spTgt spid="5"/>
                        </p:tgtEl>
                        <p:attrNameLst>
                          <p:attrName>style.visibility</p:attrName>
                        </p:attrNameLst>
                      </p:cBhvr>
                      <p:to>
                        <p:strVal val="visible"/>
                      </p:to>
                    </p:set>
                    <p:anim calcmode="lin" valueType="num">
                      <p:cBhvr additive="base">
                        <p:cTn dur="500" fill="hold"/>
                        <p:tgtEl>
                          <p:spTgt spid="5"/>
                        </p:tgtEl>
                        <p:attrNameLst>
                          <p:attrName>ppt_x</p:attrName>
                        </p:attrNameLst>
                      </p:cBhvr>
                      <p:tavLst>
                        <p:tav tm="0">
                          <p:val>
                            <p:strVal val="1+#ppt_w/2"/>
                          </p:val>
                        </p:tav>
                        <p:tav tm="100000">
                          <p:val>
                            <p:strVal val="#ppt_x"/>
                          </p:val>
                        </p:tav>
                      </p:tavLst>
                    </p:anim>
                    <p:anim calcmode="lin" valueType="num">
                      <p:cBhvr additive="base">
                        <p:cTn dur="500" fill="hold"/>
                        <p:tgtEl>
                          <p:spTgt spid="5"/>
                        </p:tgtEl>
                        <p:attrNameLst>
                          <p:attrName>ppt_y</p:attrName>
                        </p:attrNameLst>
                      </p:cBhvr>
                      <p:tavLst>
                        <p:tav tm="0">
                          <p:val>
                            <p:strVal val="#ppt_y"/>
                          </p:val>
                        </p:tav>
                        <p:tav tm="100000">
                          <p:val>
                            <p:strVal val="#ppt_y"/>
                          </p:val>
                        </p:tav>
                      </p:tavLst>
                    </p:anim>
                  </p:childTnLst>
                </p:cTn>
              </p:par>
            </p:tnLst>
          </p:tmpl>
          <p:tmpl lvl="1">
            <p:tnLst>
              <p:par>
                <p:cTn presetID="2" presetClass="entr" presetSubtype="2" fill="hold" nodeType="withEffect">
                  <p:stCondLst>
                    <p:cond delay="0"/>
                  </p:stCondLst>
                  <p:childTnLst>
                    <p:set>
                      <p:cBhvr>
                        <p:cTn dur="1" fill="hold">
                          <p:stCondLst>
                            <p:cond delay="0"/>
                          </p:stCondLst>
                        </p:cTn>
                        <p:tgtEl>
                          <p:spTgt spid="5"/>
                        </p:tgtEl>
                        <p:attrNameLst>
                          <p:attrName>style.visibility</p:attrName>
                        </p:attrNameLst>
                      </p:cBhvr>
                      <p:to>
                        <p:strVal val="visible"/>
                      </p:to>
                    </p:set>
                    <p:anim calcmode="lin" valueType="num">
                      <p:cBhvr additive="base">
                        <p:cTn dur="500" fill="hold"/>
                        <p:tgtEl>
                          <p:spTgt spid="5"/>
                        </p:tgtEl>
                        <p:attrNameLst>
                          <p:attrName>ppt_x</p:attrName>
                        </p:attrNameLst>
                      </p:cBhvr>
                      <p:tavLst>
                        <p:tav tm="0">
                          <p:val>
                            <p:strVal val="1+#ppt_w/2"/>
                          </p:val>
                        </p:tav>
                        <p:tav tm="100000">
                          <p:val>
                            <p:strVal val="#ppt_x"/>
                          </p:val>
                        </p:tav>
                      </p:tavLst>
                    </p:anim>
                    <p:anim calcmode="lin" valueType="num">
                      <p:cBhvr additive="base">
                        <p:cTn dur="500" fill="hold"/>
                        <p:tgtEl>
                          <p:spTgt spid="5"/>
                        </p:tgtEl>
                        <p:attrNameLst>
                          <p:attrName>ppt_y</p:attrName>
                        </p:attrNameLst>
                      </p:cBhvr>
                      <p:tavLst>
                        <p:tav tm="0">
                          <p:val>
                            <p:strVal val="#ppt_y"/>
                          </p:val>
                        </p:tav>
                        <p:tav tm="100000">
                          <p:val>
                            <p:strVal val="#ppt_y"/>
                          </p:val>
                        </p:tav>
                      </p:tavLst>
                    </p:anim>
                  </p:childTnLst>
                </p:cTn>
              </p:par>
            </p:tnLst>
          </p:tmpl>
        </p:tmplLst>
      </p:b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51520" y="627534"/>
            <a:ext cx="7704856" cy="3960440"/>
          </a:xfrm>
        </p:spPr>
        <p:txBody>
          <a:bodyPr/>
          <a:lstStyle/>
          <a:p>
            <a:br>
              <a:rPr lang="nl-NL" altLang="nl-NL" sz="6600" dirty="0"/>
            </a:br>
            <a:br>
              <a:rPr lang="nl-NL" altLang="nl-NL" sz="4000" dirty="0"/>
            </a:br>
            <a:br>
              <a:rPr lang="nl-NL" altLang="nl-NL" sz="3600" dirty="0"/>
            </a:br>
            <a:br>
              <a:rPr lang="nl-NL" altLang="nl-NL" sz="3600" dirty="0"/>
            </a:br>
            <a:br>
              <a:rPr lang="nl-NL" altLang="nl-NL" sz="2800" dirty="0"/>
            </a:br>
            <a:br>
              <a:rPr lang="nl-NL" altLang="nl-NL" sz="2800" dirty="0"/>
            </a:br>
            <a:br>
              <a:rPr lang="nl-NL" altLang="nl-NL" sz="2800" dirty="0"/>
            </a:br>
            <a:endParaRPr lang="nl-NL" sz="2400" dirty="0"/>
          </a:p>
        </p:txBody>
      </p:sp>
      <p:pic>
        <p:nvPicPr>
          <p:cNvPr id="1026" name="Afbeelding 2" descr="https://fnv.subscriber.e-mark.nl/img/img990V101Q7814Qdm_fnv_vakcentrale_lokaal.jpeg?utm_source=emark&amp;utm_medium=email&amp;utm_campaign=delete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31640" y="2715766"/>
            <a:ext cx="6349332" cy="1058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kstvak 6">
            <a:extLst>
              <a:ext uri="{FF2B5EF4-FFF2-40B4-BE49-F238E27FC236}">
                <a16:creationId xmlns:a16="http://schemas.microsoft.com/office/drawing/2014/main" id="{794E1FF6-F815-45B6-9899-5C5BC0F45E37}"/>
              </a:ext>
            </a:extLst>
          </p:cNvPr>
          <p:cNvSpPr txBox="1"/>
          <p:nvPr/>
        </p:nvSpPr>
        <p:spPr>
          <a:xfrm>
            <a:off x="251520" y="1250489"/>
            <a:ext cx="6114960" cy="1238801"/>
          </a:xfrm>
          <a:prstGeom prst="rect">
            <a:avLst/>
          </a:prstGeom>
          <a:solidFill>
            <a:srgbClr val="009FDA"/>
          </a:solidFill>
          <a:ln>
            <a:solidFill>
              <a:srgbClr val="009FDA"/>
            </a:solidFill>
          </a:ln>
        </p:spPr>
        <p:txBody>
          <a:bodyPr wrap="square" lIns="68580" tIns="34290" rIns="68580" bIns="34290" rtlCol="0" anchor="t">
            <a:spAutoFit/>
          </a:bodyPr>
          <a:lstStyle>
            <a:defPPr>
              <a:defRPr lang="nl-NL"/>
            </a:defPPr>
            <a:lvl1pPr>
              <a:defRPr>
                <a:solidFill>
                  <a:schemeClr val="bg1"/>
                </a:solidFill>
              </a:defRPr>
            </a:lvl1pPr>
          </a:lstStyle>
          <a:p>
            <a:endParaRPr lang="nl-NL" sz="1200" b="1" dirty="0">
              <a:cs typeface="Calibri"/>
            </a:endParaRPr>
          </a:p>
          <a:p>
            <a:endParaRPr lang="nl-NL" sz="1200" b="1" dirty="0">
              <a:cs typeface="Calibri"/>
            </a:endParaRPr>
          </a:p>
          <a:p>
            <a:r>
              <a:rPr lang="nl-NL" sz="2800" b="1" dirty="0">
                <a:cs typeface="Calibri"/>
              </a:rPr>
              <a:t>Dank voor jullie aanwezigheid</a:t>
            </a:r>
            <a:endParaRPr lang="nl-NL" sz="1200" b="1" dirty="0">
              <a:cs typeface="Calibri"/>
            </a:endParaRPr>
          </a:p>
          <a:p>
            <a:endParaRPr lang="nl-NL" sz="1200" b="1" dirty="0">
              <a:cs typeface="Calibri"/>
            </a:endParaRPr>
          </a:p>
          <a:p>
            <a:endParaRPr lang="nl-NL" sz="1200" dirty="0">
              <a:cs typeface="Calibri"/>
            </a:endParaRPr>
          </a:p>
        </p:txBody>
      </p:sp>
    </p:spTree>
    <p:extLst>
      <p:ext uri="{BB962C8B-B14F-4D97-AF65-F5344CB8AC3E}">
        <p14:creationId xmlns:p14="http://schemas.microsoft.com/office/powerpoint/2010/main" val="17797110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tekst 4">
            <a:extLst>
              <a:ext uri="{FF2B5EF4-FFF2-40B4-BE49-F238E27FC236}">
                <a16:creationId xmlns:a16="http://schemas.microsoft.com/office/drawing/2014/main" id="{87D4E14C-E329-4885-A271-080012004F0E}"/>
              </a:ext>
            </a:extLst>
          </p:cNvPr>
          <p:cNvSpPr txBox="1">
            <a:spLocks/>
          </p:cNvSpPr>
          <p:nvPr/>
        </p:nvSpPr>
        <p:spPr>
          <a:xfrm>
            <a:off x="4777631" y="1605985"/>
            <a:ext cx="1701000" cy="1700213"/>
          </a:xfrm>
          <a:prstGeom prst="ellipse">
            <a:avLst/>
          </a:prstGeom>
          <a:solidFill>
            <a:srgbClr val="009FDA"/>
          </a:solidFill>
        </p:spPr>
        <p:txBody>
          <a:bodyPr wrap="none" lIns="0" tIns="0" rIns="0" bIns="0" anchor="ctr" anchorCtr="0"/>
          <a:lstStyle>
            <a:lvl1pPr marL="0" indent="0" algn="ctr" defTabSz="914400" rtl="0" eaLnBrk="1" latinLnBrk="0" hangingPunct="1">
              <a:lnSpc>
                <a:spcPts val="2000"/>
              </a:lnSpc>
              <a:spcBef>
                <a:spcPts val="0"/>
              </a:spcBef>
              <a:buFont typeface="Arial" pitchFamily="34" charset="0"/>
              <a:buNone/>
              <a:defRPr sz="2000" kern="1200">
                <a:solidFill>
                  <a:schemeClr val="bg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nl-NL" sz="1500" dirty="0"/>
              <a:t>10 november </a:t>
            </a:r>
          </a:p>
          <a:p>
            <a:r>
              <a:rPr lang="nl-NL" sz="1500" dirty="0"/>
              <a:t>Onderhandelaars-</a:t>
            </a:r>
          </a:p>
          <a:p>
            <a:r>
              <a:rPr lang="nl-NL" sz="1500" dirty="0"/>
              <a:t>resultaat</a:t>
            </a:r>
          </a:p>
        </p:txBody>
      </p:sp>
      <p:sp>
        <p:nvSpPr>
          <p:cNvPr id="5" name="Tijdelijke aanduiding voor tekst 4">
            <a:extLst>
              <a:ext uri="{FF2B5EF4-FFF2-40B4-BE49-F238E27FC236}">
                <a16:creationId xmlns:a16="http://schemas.microsoft.com/office/drawing/2014/main" id="{68529BC7-F831-4A1F-AA86-0C1C04BE3DA9}"/>
              </a:ext>
            </a:extLst>
          </p:cNvPr>
          <p:cNvSpPr txBox="1">
            <a:spLocks/>
          </p:cNvSpPr>
          <p:nvPr/>
        </p:nvSpPr>
        <p:spPr>
          <a:xfrm>
            <a:off x="2672105" y="1590226"/>
            <a:ext cx="1701000" cy="1700213"/>
          </a:xfrm>
          <a:prstGeom prst="ellipse">
            <a:avLst/>
          </a:prstGeom>
          <a:solidFill>
            <a:srgbClr val="009FDA"/>
          </a:solidFill>
        </p:spPr>
        <p:txBody>
          <a:bodyPr wrap="none" lIns="0" tIns="0" rIns="0" bIns="0" anchor="ctr" anchorCtr="0"/>
          <a:lstStyle>
            <a:lvl1pPr marL="0" indent="0" algn="ctr" defTabSz="914400" rtl="0" eaLnBrk="1" latinLnBrk="0" hangingPunct="1">
              <a:lnSpc>
                <a:spcPts val="2000"/>
              </a:lnSpc>
              <a:spcBef>
                <a:spcPts val="0"/>
              </a:spcBef>
              <a:buFont typeface="Arial" pitchFamily="34" charset="0"/>
              <a:buNone/>
              <a:defRPr sz="2000" kern="1200">
                <a:solidFill>
                  <a:schemeClr val="bg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nl-NL" sz="1500" dirty="0"/>
              <a:t>22/9 t/m 10/11 </a:t>
            </a:r>
          </a:p>
          <a:p>
            <a:r>
              <a:rPr lang="nl-NL" sz="1500" dirty="0"/>
              <a:t>onderhandelingen</a:t>
            </a:r>
          </a:p>
        </p:txBody>
      </p:sp>
      <p:sp>
        <p:nvSpPr>
          <p:cNvPr id="6" name="Titel 1">
            <a:extLst>
              <a:ext uri="{FF2B5EF4-FFF2-40B4-BE49-F238E27FC236}">
                <a16:creationId xmlns:a16="http://schemas.microsoft.com/office/drawing/2014/main" id="{D2501577-21A0-4354-A4F3-DF2C704668C3}"/>
              </a:ext>
            </a:extLst>
          </p:cNvPr>
          <p:cNvSpPr>
            <a:spLocks noGrp="1"/>
          </p:cNvSpPr>
          <p:nvPr>
            <p:ph type="title" hasCustomPrompt="1"/>
          </p:nvPr>
        </p:nvSpPr>
        <p:spPr>
          <a:xfrm>
            <a:off x="540000" y="324000"/>
            <a:ext cx="7290810" cy="567000"/>
          </a:xfrm>
          <a:prstGeom prst="rect">
            <a:avLst/>
          </a:prstGeom>
        </p:spPr>
        <p:txBody>
          <a:bodyPr lIns="0" tIns="0" rIns="0" bIns="0"/>
          <a:lstStyle>
            <a:lvl1pPr marL="0" algn="l">
              <a:lnSpc>
                <a:spcPts val="6000"/>
              </a:lnSpc>
              <a:defRPr sz="4400" b="1" i="0" cap="all" spc="40" baseline="0">
                <a:solidFill>
                  <a:schemeClr val="accent2"/>
                </a:solidFill>
              </a:defRPr>
            </a:lvl1pPr>
          </a:lstStyle>
          <a:p>
            <a:r>
              <a:rPr lang="nl-NL" sz="2400" dirty="0"/>
              <a:t>Start onderhandelingen cao 2024</a:t>
            </a:r>
          </a:p>
        </p:txBody>
      </p:sp>
      <p:sp>
        <p:nvSpPr>
          <p:cNvPr id="7" name="Tijdelijke aanduiding voor tekst 5">
            <a:extLst>
              <a:ext uri="{FF2B5EF4-FFF2-40B4-BE49-F238E27FC236}">
                <a16:creationId xmlns:a16="http://schemas.microsoft.com/office/drawing/2014/main" id="{B91D3714-C120-4778-A526-2E63B063E798}"/>
              </a:ext>
            </a:extLst>
          </p:cNvPr>
          <p:cNvSpPr txBox="1">
            <a:spLocks/>
          </p:cNvSpPr>
          <p:nvPr/>
        </p:nvSpPr>
        <p:spPr>
          <a:xfrm>
            <a:off x="575475" y="3456001"/>
            <a:ext cx="1701000" cy="1383356"/>
          </a:xfrm>
          <a:prstGeom prst="rect">
            <a:avLst/>
          </a:prstGeom>
        </p:spPr>
        <p:txBody>
          <a:bodyPr lIns="0" tIns="0" rIns="0" bIns="0"/>
          <a:lstStyle>
            <a:lvl1pPr marL="0" indent="0" algn="ctr" defTabSz="914400" rtl="0" eaLnBrk="1" latinLnBrk="0" hangingPunct="1">
              <a:lnSpc>
                <a:spcPct val="100000"/>
              </a:lnSpc>
              <a:spcBef>
                <a:spcPts val="0"/>
              </a:spcBef>
              <a:buFont typeface="Arial" pitchFamily="34" charset="0"/>
              <a:buNone/>
              <a:defRPr sz="1600" kern="1200">
                <a:solidFill>
                  <a:srgbClr val="7D7D7D"/>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nl-NL" sz="1200" dirty="0"/>
          </a:p>
        </p:txBody>
      </p:sp>
      <p:sp>
        <p:nvSpPr>
          <p:cNvPr id="8" name="Tijdelijke aanduiding voor tekst 5">
            <a:extLst>
              <a:ext uri="{FF2B5EF4-FFF2-40B4-BE49-F238E27FC236}">
                <a16:creationId xmlns:a16="http://schemas.microsoft.com/office/drawing/2014/main" id="{701E47C8-46AA-4E6C-8EB9-CC834436A62D}"/>
              </a:ext>
            </a:extLst>
          </p:cNvPr>
          <p:cNvSpPr txBox="1">
            <a:spLocks/>
          </p:cNvSpPr>
          <p:nvPr/>
        </p:nvSpPr>
        <p:spPr>
          <a:xfrm>
            <a:off x="2681709" y="3446585"/>
            <a:ext cx="1701000" cy="1383356"/>
          </a:xfrm>
          <a:prstGeom prst="rect">
            <a:avLst/>
          </a:prstGeom>
        </p:spPr>
        <p:txBody>
          <a:bodyPr lIns="0" tIns="0" rIns="0" bIns="0"/>
          <a:lstStyle>
            <a:lvl1pPr marL="0" indent="0" algn="ctr" defTabSz="914400" rtl="0" eaLnBrk="1" latinLnBrk="0" hangingPunct="1">
              <a:lnSpc>
                <a:spcPct val="100000"/>
              </a:lnSpc>
              <a:spcBef>
                <a:spcPts val="0"/>
              </a:spcBef>
              <a:buFont typeface="Arial" pitchFamily="34" charset="0"/>
              <a:buNone/>
              <a:defRPr sz="1600" kern="1200">
                <a:solidFill>
                  <a:srgbClr val="7D7D7D"/>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nl-NL" sz="1200" dirty="0"/>
          </a:p>
        </p:txBody>
      </p:sp>
      <p:sp>
        <p:nvSpPr>
          <p:cNvPr id="9" name="Tekstvak 8">
            <a:extLst>
              <a:ext uri="{FF2B5EF4-FFF2-40B4-BE49-F238E27FC236}">
                <a16:creationId xmlns:a16="http://schemas.microsoft.com/office/drawing/2014/main" id="{7845A7C5-DA23-4533-B725-3EAA3A69BA20}"/>
              </a:ext>
            </a:extLst>
          </p:cNvPr>
          <p:cNvSpPr txBox="1"/>
          <p:nvPr/>
        </p:nvSpPr>
        <p:spPr>
          <a:xfrm>
            <a:off x="2295000" y="2160000"/>
            <a:ext cx="324036" cy="553998"/>
          </a:xfrm>
          <a:prstGeom prst="rect">
            <a:avLst/>
          </a:prstGeom>
          <a:noFill/>
        </p:spPr>
        <p:txBody>
          <a:bodyPr wrap="square" rtlCol="0">
            <a:spAutoFit/>
          </a:bodyPr>
          <a:lstStyle/>
          <a:p>
            <a:pPr algn="l"/>
            <a:r>
              <a:rPr lang="nl-NL" sz="3000" b="1" dirty="0"/>
              <a:t>&gt;</a:t>
            </a:r>
          </a:p>
        </p:txBody>
      </p:sp>
      <p:sp>
        <p:nvSpPr>
          <p:cNvPr id="10" name="Tijdelijke aanduiding voor tekst 5">
            <a:extLst>
              <a:ext uri="{FF2B5EF4-FFF2-40B4-BE49-F238E27FC236}">
                <a16:creationId xmlns:a16="http://schemas.microsoft.com/office/drawing/2014/main" id="{9A750810-4CEF-4A5C-9E59-EE601A29C3A7}"/>
              </a:ext>
            </a:extLst>
          </p:cNvPr>
          <p:cNvSpPr txBox="1">
            <a:spLocks/>
          </p:cNvSpPr>
          <p:nvPr/>
        </p:nvSpPr>
        <p:spPr>
          <a:xfrm>
            <a:off x="4787862" y="3462343"/>
            <a:ext cx="1701000" cy="1383356"/>
          </a:xfrm>
          <a:prstGeom prst="rect">
            <a:avLst/>
          </a:prstGeom>
        </p:spPr>
        <p:txBody>
          <a:bodyPr lIns="0" tIns="0" rIns="0" bIns="0"/>
          <a:lstStyle>
            <a:lvl1pPr marL="0" indent="0" algn="ctr" defTabSz="914400" rtl="0" eaLnBrk="1" latinLnBrk="0" hangingPunct="1">
              <a:lnSpc>
                <a:spcPct val="100000"/>
              </a:lnSpc>
              <a:spcBef>
                <a:spcPts val="0"/>
              </a:spcBef>
              <a:buFont typeface="Arial" pitchFamily="34" charset="0"/>
              <a:buNone/>
              <a:defRPr sz="1600" kern="1200">
                <a:solidFill>
                  <a:srgbClr val="7D7D7D"/>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nl-NL" sz="1200" dirty="0"/>
          </a:p>
        </p:txBody>
      </p:sp>
      <p:sp>
        <p:nvSpPr>
          <p:cNvPr id="11" name="Tekstvak 10">
            <a:extLst>
              <a:ext uri="{FF2B5EF4-FFF2-40B4-BE49-F238E27FC236}">
                <a16:creationId xmlns:a16="http://schemas.microsoft.com/office/drawing/2014/main" id="{CBDEBF4C-1E74-4CA3-998A-697D804882C8}"/>
              </a:ext>
            </a:extLst>
          </p:cNvPr>
          <p:cNvSpPr txBox="1"/>
          <p:nvPr/>
        </p:nvSpPr>
        <p:spPr>
          <a:xfrm>
            <a:off x="4401153" y="2175758"/>
            <a:ext cx="324036" cy="553998"/>
          </a:xfrm>
          <a:prstGeom prst="rect">
            <a:avLst/>
          </a:prstGeom>
          <a:noFill/>
        </p:spPr>
        <p:txBody>
          <a:bodyPr wrap="square" rtlCol="0">
            <a:spAutoFit/>
          </a:bodyPr>
          <a:lstStyle/>
          <a:p>
            <a:pPr algn="l"/>
            <a:r>
              <a:rPr lang="nl-NL" sz="3000" b="1" dirty="0"/>
              <a:t>&gt;</a:t>
            </a:r>
          </a:p>
        </p:txBody>
      </p:sp>
      <p:sp>
        <p:nvSpPr>
          <p:cNvPr id="12" name="Tijdelijke aanduiding voor tekst 5">
            <a:extLst>
              <a:ext uri="{FF2B5EF4-FFF2-40B4-BE49-F238E27FC236}">
                <a16:creationId xmlns:a16="http://schemas.microsoft.com/office/drawing/2014/main" id="{FF4955C4-3263-4CAF-AF22-896C2A5013A5}"/>
              </a:ext>
            </a:extLst>
          </p:cNvPr>
          <p:cNvSpPr txBox="1">
            <a:spLocks/>
          </p:cNvSpPr>
          <p:nvPr/>
        </p:nvSpPr>
        <p:spPr>
          <a:xfrm>
            <a:off x="6893934" y="3446585"/>
            <a:ext cx="1701000" cy="1383356"/>
          </a:xfrm>
          <a:prstGeom prst="rect">
            <a:avLst/>
          </a:prstGeom>
        </p:spPr>
        <p:txBody>
          <a:bodyPr lIns="0" tIns="0" rIns="0" bIns="0"/>
          <a:lstStyle>
            <a:lvl1pPr marL="0" indent="0" algn="ctr" defTabSz="914400" rtl="0" eaLnBrk="1" latinLnBrk="0" hangingPunct="1">
              <a:lnSpc>
                <a:spcPct val="100000"/>
              </a:lnSpc>
              <a:spcBef>
                <a:spcPts val="0"/>
              </a:spcBef>
              <a:buFont typeface="Arial" pitchFamily="34" charset="0"/>
              <a:buNone/>
              <a:defRPr sz="1600" kern="1200">
                <a:solidFill>
                  <a:srgbClr val="7D7D7D"/>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nl-NL" sz="1200" dirty="0"/>
          </a:p>
        </p:txBody>
      </p:sp>
      <p:sp>
        <p:nvSpPr>
          <p:cNvPr id="13" name="Tekstvak 12">
            <a:extLst>
              <a:ext uri="{FF2B5EF4-FFF2-40B4-BE49-F238E27FC236}">
                <a16:creationId xmlns:a16="http://schemas.microsoft.com/office/drawing/2014/main" id="{CB5E2098-CBB2-43AF-8B77-38BEF736DC3D}"/>
              </a:ext>
            </a:extLst>
          </p:cNvPr>
          <p:cNvSpPr txBox="1"/>
          <p:nvPr/>
        </p:nvSpPr>
        <p:spPr>
          <a:xfrm>
            <a:off x="6507225" y="2160000"/>
            <a:ext cx="324036" cy="553998"/>
          </a:xfrm>
          <a:prstGeom prst="rect">
            <a:avLst/>
          </a:prstGeom>
          <a:noFill/>
        </p:spPr>
        <p:txBody>
          <a:bodyPr wrap="square" rtlCol="0">
            <a:spAutoFit/>
          </a:bodyPr>
          <a:lstStyle/>
          <a:p>
            <a:pPr algn="l"/>
            <a:r>
              <a:rPr lang="nl-NL" sz="3000" b="1" dirty="0"/>
              <a:t>&gt;</a:t>
            </a:r>
          </a:p>
        </p:txBody>
      </p:sp>
      <p:sp>
        <p:nvSpPr>
          <p:cNvPr id="14" name="Tijdelijke aanduiding voor tekst 4">
            <a:extLst>
              <a:ext uri="{FF2B5EF4-FFF2-40B4-BE49-F238E27FC236}">
                <a16:creationId xmlns:a16="http://schemas.microsoft.com/office/drawing/2014/main" id="{C6F364EC-7E38-4FA1-A8C5-9FED8718ADB7}"/>
              </a:ext>
            </a:extLst>
          </p:cNvPr>
          <p:cNvSpPr txBox="1">
            <a:spLocks/>
          </p:cNvSpPr>
          <p:nvPr/>
        </p:nvSpPr>
        <p:spPr>
          <a:xfrm>
            <a:off x="575475" y="1575351"/>
            <a:ext cx="1701000" cy="1700213"/>
          </a:xfrm>
          <a:prstGeom prst="ellipse">
            <a:avLst/>
          </a:prstGeom>
          <a:solidFill>
            <a:srgbClr val="009FDA"/>
          </a:solidFill>
        </p:spPr>
        <p:txBody>
          <a:bodyPr wrap="none" lIns="0" tIns="0" rIns="0" bIns="0" anchor="ctr" anchorCtr="0"/>
          <a:lstStyle>
            <a:lvl1pPr marL="0" indent="0" algn="ctr" defTabSz="914400" rtl="0" eaLnBrk="1" latinLnBrk="0" hangingPunct="1">
              <a:lnSpc>
                <a:spcPts val="2000"/>
              </a:lnSpc>
              <a:spcBef>
                <a:spcPts val="0"/>
              </a:spcBef>
              <a:buFont typeface="Arial" pitchFamily="34" charset="0"/>
              <a:buNone/>
              <a:defRPr sz="2000" kern="1200">
                <a:solidFill>
                  <a:schemeClr val="bg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nl-NL" sz="1400" dirty="0"/>
              <a:t>18 september</a:t>
            </a:r>
          </a:p>
          <a:p>
            <a:r>
              <a:rPr lang="nl-NL" sz="1400" dirty="0"/>
              <a:t>Uitwisselen inzetbrieven </a:t>
            </a:r>
          </a:p>
          <a:p>
            <a:r>
              <a:rPr lang="nl-NL" sz="1400" dirty="0"/>
              <a:t>VNG en bonden</a:t>
            </a:r>
          </a:p>
        </p:txBody>
      </p:sp>
      <p:sp>
        <p:nvSpPr>
          <p:cNvPr id="15" name="Tijdelijke aanduiding voor tekst 4">
            <a:extLst>
              <a:ext uri="{FF2B5EF4-FFF2-40B4-BE49-F238E27FC236}">
                <a16:creationId xmlns:a16="http://schemas.microsoft.com/office/drawing/2014/main" id="{4CEF85A0-3E48-F881-DF30-3D63E0F7641F}"/>
              </a:ext>
            </a:extLst>
          </p:cNvPr>
          <p:cNvSpPr txBox="1">
            <a:spLocks/>
          </p:cNvSpPr>
          <p:nvPr/>
        </p:nvSpPr>
        <p:spPr>
          <a:xfrm>
            <a:off x="6867525" y="1598611"/>
            <a:ext cx="1701000" cy="1700213"/>
          </a:xfrm>
          <a:prstGeom prst="ellipse">
            <a:avLst/>
          </a:prstGeom>
          <a:solidFill>
            <a:srgbClr val="009FDA"/>
          </a:solidFill>
        </p:spPr>
        <p:txBody>
          <a:bodyPr wrap="none" lIns="0" tIns="0" rIns="0" bIns="0" anchor="ctr" anchorCtr="0"/>
          <a:lstStyle>
            <a:lvl1pPr marL="0" indent="0" algn="ctr" defTabSz="914400" rtl="0" eaLnBrk="1" latinLnBrk="0" hangingPunct="1">
              <a:lnSpc>
                <a:spcPts val="2000"/>
              </a:lnSpc>
              <a:spcBef>
                <a:spcPts val="0"/>
              </a:spcBef>
              <a:buFont typeface="Arial" pitchFamily="34" charset="0"/>
              <a:buNone/>
              <a:defRPr sz="2000" kern="1200">
                <a:solidFill>
                  <a:schemeClr val="bg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nl-NL" sz="1500" dirty="0"/>
              <a:t>20 november</a:t>
            </a:r>
          </a:p>
          <a:p>
            <a:r>
              <a:rPr lang="nl-NL" sz="1500" dirty="0"/>
              <a:t>Stemmen door</a:t>
            </a:r>
          </a:p>
          <a:p>
            <a:r>
              <a:rPr lang="nl-NL" sz="1500" dirty="0"/>
              <a:t>leden</a:t>
            </a:r>
          </a:p>
        </p:txBody>
      </p:sp>
    </p:spTree>
    <p:extLst>
      <p:ext uri="{BB962C8B-B14F-4D97-AF65-F5344CB8AC3E}">
        <p14:creationId xmlns:p14="http://schemas.microsoft.com/office/powerpoint/2010/main" val="23071163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tekst 4">
            <a:extLst>
              <a:ext uri="{FF2B5EF4-FFF2-40B4-BE49-F238E27FC236}">
                <a16:creationId xmlns:a16="http://schemas.microsoft.com/office/drawing/2014/main" id="{93FAAF66-0541-4160-89D8-90651312D894}"/>
              </a:ext>
            </a:extLst>
          </p:cNvPr>
          <p:cNvSpPr txBox="1">
            <a:spLocks/>
          </p:cNvSpPr>
          <p:nvPr/>
        </p:nvSpPr>
        <p:spPr>
          <a:xfrm>
            <a:off x="462249" y="2003119"/>
            <a:ext cx="1895295" cy="1894418"/>
          </a:xfrm>
          <a:prstGeom prst="ellipse">
            <a:avLst/>
          </a:prstGeom>
          <a:solidFill>
            <a:srgbClr val="009FDA"/>
          </a:solidFill>
          <a:ln w="76200">
            <a:solidFill>
              <a:schemeClr val="bg2"/>
            </a:solidFill>
          </a:ln>
        </p:spPr>
        <p:txBody>
          <a:bodyPr wrap="none" lIns="0" tIns="0" rIns="0" bIns="0" anchor="ctr" anchorCtr="0"/>
          <a:lstStyle>
            <a:lvl1pPr marL="0" indent="0" algn="ctr" defTabSz="914400" rtl="0" eaLnBrk="1" latinLnBrk="0" hangingPunct="1">
              <a:lnSpc>
                <a:spcPts val="2000"/>
              </a:lnSpc>
              <a:spcBef>
                <a:spcPts val="0"/>
              </a:spcBef>
              <a:buFont typeface="Arial" pitchFamily="34" charset="0"/>
              <a:buNone/>
              <a:defRPr sz="1800" b="1" kern="1200">
                <a:solidFill>
                  <a:schemeClr val="bg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nl-NL" dirty="0"/>
          </a:p>
          <a:p>
            <a:r>
              <a:rPr lang="nl-NL" dirty="0"/>
              <a:t>10 november </a:t>
            </a:r>
          </a:p>
          <a:p>
            <a:r>
              <a:rPr lang="nl-NL" b="0" dirty="0"/>
              <a:t>onderhandelaars-</a:t>
            </a:r>
          </a:p>
          <a:p>
            <a:r>
              <a:rPr lang="nl-NL" b="0" dirty="0"/>
              <a:t>resultaat</a:t>
            </a:r>
          </a:p>
          <a:p>
            <a:endParaRPr lang="nl-NL" dirty="0"/>
          </a:p>
          <a:p>
            <a:endParaRPr lang="nl-NL" dirty="0"/>
          </a:p>
        </p:txBody>
      </p:sp>
      <p:sp>
        <p:nvSpPr>
          <p:cNvPr id="4" name="Tijdelijke aanduiding voor tekst 3">
            <a:extLst>
              <a:ext uri="{FF2B5EF4-FFF2-40B4-BE49-F238E27FC236}">
                <a16:creationId xmlns:a16="http://schemas.microsoft.com/office/drawing/2014/main" id="{B4FA0615-3FDB-4B53-A904-0C3D107C18A7}"/>
              </a:ext>
            </a:extLst>
          </p:cNvPr>
          <p:cNvSpPr txBox="1">
            <a:spLocks/>
          </p:cNvSpPr>
          <p:nvPr/>
        </p:nvSpPr>
        <p:spPr>
          <a:xfrm>
            <a:off x="2700000" y="2462886"/>
            <a:ext cx="6201343" cy="1404157"/>
          </a:xfrm>
          <a:prstGeom prst="rect">
            <a:avLst/>
          </a:prstGeom>
        </p:spPr>
        <p:txBody>
          <a:bodyPr lIns="0" tIns="0" rIns="0" bIns="0"/>
          <a:lstStyle>
            <a:lvl1pPr marL="342900" indent="-342900" algn="l" defTabSz="914400" rtl="0" eaLnBrk="1" latinLnBrk="0" hangingPunct="1">
              <a:lnSpc>
                <a:spcPct val="100000"/>
              </a:lnSpc>
              <a:spcBef>
                <a:spcPts val="0"/>
              </a:spcBef>
              <a:buClr>
                <a:srgbClr val="009CDE"/>
              </a:buClr>
              <a:buSzPct val="125000"/>
              <a:buFont typeface="Arial" pitchFamily="34" charset="0"/>
              <a:buChar char="•"/>
              <a:defRPr sz="2000" b="0" kern="1200" baseline="0">
                <a:solidFill>
                  <a:srgbClr val="6E6E6E"/>
                </a:solidFill>
                <a:latin typeface="+mn-lt"/>
                <a:ea typeface="+mn-ea"/>
                <a:cs typeface="+mn-cs"/>
              </a:defRPr>
            </a:lvl1pPr>
            <a:lvl2pPr marL="742950" indent="-285750" algn="l" defTabSz="914400" rtl="0" eaLnBrk="1" latinLnBrk="0" hangingPunct="1">
              <a:spcBef>
                <a:spcPct val="20000"/>
              </a:spcBef>
              <a:buFont typeface="Arial" pitchFamily="34" charset="0"/>
              <a:buChar char="–"/>
              <a:defRPr sz="2200" kern="1200">
                <a:solidFill>
                  <a:schemeClr val="bg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200" kern="1200">
                <a:solidFill>
                  <a:schemeClr val="bg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200" kern="1200">
                <a:solidFill>
                  <a:schemeClr val="bg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200" kern="1200">
                <a:solidFill>
                  <a:schemeClr val="bg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endParaRPr lang="nl-NL" sz="2400" dirty="0"/>
          </a:p>
          <a:p>
            <a:pPr marL="0" indent="0">
              <a:buNone/>
            </a:pPr>
            <a:r>
              <a:rPr lang="nl-NL" sz="2400" dirty="0"/>
              <a:t>De gezamenlijke bonden (FNV Overheid, CNV Overheid en PDO) sluiten met de VNG een onderhandelaarsresultaat</a:t>
            </a:r>
          </a:p>
        </p:txBody>
      </p:sp>
      <p:sp>
        <p:nvSpPr>
          <p:cNvPr id="6" name="Tijdelijke aanduiding voor tekst 3">
            <a:extLst>
              <a:ext uri="{FF2B5EF4-FFF2-40B4-BE49-F238E27FC236}">
                <a16:creationId xmlns:a16="http://schemas.microsoft.com/office/drawing/2014/main" id="{DFB79D0C-E9DD-4E92-BBFD-99ECA2EFC9A0}"/>
              </a:ext>
            </a:extLst>
          </p:cNvPr>
          <p:cNvSpPr txBox="1">
            <a:spLocks/>
          </p:cNvSpPr>
          <p:nvPr/>
        </p:nvSpPr>
        <p:spPr>
          <a:xfrm>
            <a:off x="2700000" y="1652796"/>
            <a:ext cx="6201342" cy="594066"/>
          </a:xfrm>
          <a:prstGeom prst="rect">
            <a:avLst/>
          </a:prstGeom>
        </p:spPr>
        <p:txBody>
          <a:bodyPr lIns="0" tIns="0" rIns="0" bIns="0"/>
          <a:lstStyle>
            <a:lvl1pPr marL="0" indent="0" algn="l" defTabSz="914400" rtl="0" eaLnBrk="1" latinLnBrk="0" hangingPunct="1">
              <a:lnSpc>
                <a:spcPct val="100000"/>
              </a:lnSpc>
              <a:spcBef>
                <a:spcPts val="0"/>
              </a:spcBef>
              <a:buFont typeface="Arial" pitchFamily="34" charset="0"/>
              <a:buNone/>
              <a:defRPr sz="2400" b="1" kern="1200" cap="all" baseline="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200" kern="1200">
                <a:solidFill>
                  <a:schemeClr val="bg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200" kern="1200">
                <a:solidFill>
                  <a:schemeClr val="bg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200" kern="1200">
                <a:solidFill>
                  <a:schemeClr val="bg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200" kern="1200">
                <a:solidFill>
                  <a:schemeClr val="bg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nl-NL" sz="1800" dirty="0"/>
          </a:p>
        </p:txBody>
      </p:sp>
      <p:sp>
        <p:nvSpPr>
          <p:cNvPr id="7" name="Titel 5">
            <a:extLst>
              <a:ext uri="{FF2B5EF4-FFF2-40B4-BE49-F238E27FC236}">
                <a16:creationId xmlns:a16="http://schemas.microsoft.com/office/drawing/2014/main" id="{93DA6642-5DB3-468F-B2CD-48C71B62B9DC}"/>
              </a:ext>
            </a:extLst>
          </p:cNvPr>
          <p:cNvSpPr txBox="1">
            <a:spLocks/>
          </p:cNvSpPr>
          <p:nvPr/>
        </p:nvSpPr>
        <p:spPr>
          <a:xfrm>
            <a:off x="125729" y="411510"/>
            <a:ext cx="6377941" cy="563312"/>
          </a:xfrm>
          <a:prstGeom prst="rect">
            <a:avLst/>
          </a:prstGeom>
        </p:spPr>
        <p:txBody>
          <a:bodyPr lIns="0" tIns="0" rIns="0" bIns="0"/>
          <a:lstStyle>
            <a:lvl1pPr marL="0" algn="l" defTabSz="914400" rtl="0" eaLnBrk="1" latinLnBrk="0" hangingPunct="1">
              <a:lnSpc>
                <a:spcPts val="4500"/>
              </a:lnSpc>
              <a:spcBef>
                <a:spcPct val="0"/>
              </a:spcBef>
              <a:buNone/>
              <a:defRPr sz="3300" b="1" i="0" kern="1200" cap="all" spc="30" baseline="0">
                <a:solidFill>
                  <a:schemeClr val="accent2"/>
                </a:solidFill>
                <a:latin typeface="+mj-lt"/>
                <a:ea typeface="+mj-ea"/>
                <a:cs typeface="+mj-cs"/>
              </a:defRPr>
            </a:lvl1pPr>
          </a:lstStyle>
          <a:p>
            <a:r>
              <a:rPr lang="nl-NL" sz="2400" dirty="0"/>
              <a:t>cao gemeenten/sgo 2024</a:t>
            </a:r>
          </a:p>
        </p:txBody>
      </p:sp>
    </p:spTree>
    <p:extLst>
      <p:ext uri="{BB962C8B-B14F-4D97-AF65-F5344CB8AC3E}">
        <p14:creationId xmlns:p14="http://schemas.microsoft.com/office/powerpoint/2010/main" val="21155797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 calcmode="lin" valueType="num">
                                      <p:cBhvr additive="base">
                                        <p:cTn id="7" dur="500" fill="hold"/>
                                        <p:tgtEl>
                                          <p:spTgt spid="4">
                                            <p:txEl>
                                              <p:pRg st="1" end="1"/>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4">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anim calcmode="lin" valueType="num">
                                      <p:cBhvr additive="base">
                                        <p:cTn id="13" dur="500" fill="hold"/>
                                        <p:tgtEl>
                                          <p:spTgt spid="3">
                                            <p:bg/>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bg/>
                                          </p:spTgt>
                                        </p:tgtEl>
                                        <p:attrNameLst>
                                          <p:attrName>ppt_y</p:attrName>
                                        </p:attrNameLst>
                                      </p:cBhvr>
                                      <p:tavLst>
                                        <p:tav tm="0">
                                          <p:val>
                                            <p:strVal val="#ppt_y"/>
                                          </p:val>
                                        </p:tav>
                                        <p:tav tm="100000">
                                          <p:val>
                                            <p:strVal val="#ppt_y"/>
                                          </p:val>
                                        </p:tav>
                                      </p:tavLst>
                                    </p:anim>
                                  </p:childTnLst>
                                </p:cTn>
                              </p:par>
                              <p:par>
                                <p:cTn id="15" presetID="2" presetClass="entr" presetSubtype="8" fill="hold" grpId="0"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3">
                                            <p:txEl>
                                              <p:pRg st="1" end="1"/>
                                            </p:txEl>
                                          </p:spTgt>
                                        </p:tgtEl>
                                        <p:attrNameLst>
                                          <p:attrName>ppt_y</p:attrName>
                                        </p:attrNameLst>
                                      </p:cBhvr>
                                      <p:tavLst>
                                        <p:tav tm="0">
                                          <p:val>
                                            <p:strVal val="#ppt_y"/>
                                          </p:val>
                                        </p:tav>
                                        <p:tav tm="100000">
                                          <p:val>
                                            <p:strVal val="#ppt_y"/>
                                          </p:val>
                                        </p:tav>
                                      </p:tavLst>
                                    </p:anim>
                                  </p:childTnLst>
                                </p:cTn>
                              </p:par>
                              <p:par>
                                <p:cTn id="19" presetID="2" presetClass="entr" presetSubtype="8" fill="hold" grpId="0" nodeType="with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additive="base">
                                        <p:cTn id="21"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3">
                                            <p:txEl>
                                              <p:pRg st="2" end="2"/>
                                            </p:txEl>
                                          </p:spTgt>
                                        </p:tgtEl>
                                        <p:attrNameLst>
                                          <p:attrName>ppt_y</p:attrName>
                                        </p:attrNameLst>
                                      </p:cBhvr>
                                      <p:tavLst>
                                        <p:tav tm="0">
                                          <p:val>
                                            <p:strVal val="#ppt_y"/>
                                          </p:val>
                                        </p:tav>
                                        <p:tav tm="100000">
                                          <p:val>
                                            <p:strVal val="#ppt_y"/>
                                          </p:val>
                                        </p:tav>
                                      </p:tavLst>
                                    </p:anim>
                                  </p:childTnLst>
                                </p:cTn>
                              </p:par>
                              <p:par>
                                <p:cTn id="23" presetID="2" presetClass="entr" presetSubtype="8" fill="hold" grpId="0"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tmplLst>
          <p:tmpl>
            <p:tnLst>
              <p:par>
                <p:cTn presetID="2" presetClass="entr" presetSubtype="8" fill="hold" nodeType="clickEffect">
                  <p:stCondLst>
                    <p:cond delay="0"/>
                  </p:stCondLst>
                  <p:childTnLst>
                    <p:set>
                      <p:cBhvr>
                        <p:cTn dur="1" fill="hold">
                          <p:stCondLst>
                            <p:cond delay="0"/>
                          </p:stCondLst>
                        </p:cTn>
                        <p:tgtEl>
                          <p:spTgt spid="3"/>
                        </p:tgtEl>
                        <p:attrNameLst>
                          <p:attrName>style.visibility</p:attrName>
                        </p:attrNameLst>
                      </p:cBhvr>
                      <p:to>
                        <p:strVal val="visible"/>
                      </p:to>
                    </p:set>
                    <p:anim calcmode="lin" valueType="num">
                      <p:cBhvr additive="base">
                        <p:cTn dur="500" fill="hold"/>
                        <p:tgtEl>
                          <p:spTgt spid="3"/>
                        </p:tgtEl>
                        <p:attrNameLst>
                          <p:attrName>ppt_x</p:attrName>
                        </p:attrNameLst>
                      </p:cBhvr>
                      <p:tavLst>
                        <p:tav tm="0">
                          <p:val>
                            <p:strVal val="0-#ppt_w/2"/>
                          </p:val>
                        </p:tav>
                        <p:tav tm="100000">
                          <p:val>
                            <p:strVal val="#ppt_x"/>
                          </p:val>
                        </p:tav>
                      </p:tavLst>
                    </p:anim>
                    <p:anim calcmode="lin" valueType="num">
                      <p:cBhvr additive="base">
                        <p:cTn dur="500" fill="hold"/>
                        <p:tgtEl>
                          <p:spTgt spid="3"/>
                        </p:tgtEl>
                        <p:attrNameLst>
                          <p:attrName>ppt_y</p:attrName>
                        </p:attrNameLst>
                      </p:cBhvr>
                      <p:tavLst>
                        <p:tav tm="0">
                          <p:val>
                            <p:strVal val="#ppt_y"/>
                          </p:val>
                        </p:tav>
                        <p:tav tm="100000">
                          <p:val>
                            <p:strVal val="#ppt_y"/>
                          </p:val>
                        </p:tav>
                      </p:tavLst>
                    </p:anim>
                  </p:childTnLst>
                </p:cTn>
              </p:par>
            </p:tnLst>
          </p:tmpl>
          <p:tmpl lvl="1">
            <p:tnLst>
              <p:par>
                <p:cTn presetID="2" presetClass="entr" presetSubtype="8" fill="hold" nodeType="withEffect">
                  <p:stCondLst>
                    <p:cond delay="0"/>
                  </p:stCondLst>
                  <p:childTnLst>
                    <p:set>
                      <p:cBhvr>
                        <p:cTn dur="1" fill="hold">
                          <p:stCondLst>
                            <p:cond delay="0"/>
                          </p:stCondLst>
                        </p:cTn>
                        <p:tgtEl>
                          <p:spTgt spid="3"/>
                        </p:tgtEl>
                        <p:attrNameLst>
                          <p:attrName>style.visibility</p:attrName>
                        </p:attrNameLst>
                      </p:cBhvr>
                      <p:to>
                        <p:strVal val="visible"/>
                      </p:to>
                    </p:set>
                    <p:anim calcmode="lin" valueType="num">
                      <p:cBhvr additive="base">
                        <p:cTn dur="500" fill="hold"/>
                        <p:tgtEl>
                          <p:spTgt spid="3"/>
                        </p:tgtEl>
                        <p:attrNameLst>
                          <p:attrName>ppt_x</p:attrName>
                        </p:attrNameLst>
                      </p:cBhvr>
                      <p:tavLst>
                        <p:tav tm="0">
                          <p:val>
                            <p:strVal val="0-#ppt_w/2"/>
                          </p:val>
                        </p:tav>
                        <p:tav tm="100000">
                          <p:val>
                            <p:strVal val="#ppt_x"/>
                          </p:val>
                        </p:tav>
                      </p:tavLst>
                    </p:anim>
                    <p:anim calcmode="lin" valueType="num">
                      <p:cBhvr additive="base">
                        <p:cTn dur="500" fill="hold"/>
                        <p:tgtEl>
                          <p:spTgt spid="3"/>
                        </p:tgtEl>
                        <p:attrNameLst>
                          <p:attrName>ppt_y</p:attrName>
                        </p:attrNameLst>
                      </p:cBhvr>
                      <p:tavLst>
                        <p:tav tm="0">
                          <p:val>
                            <p:strVal val="#ppt_y"/>
                          </p:val>
                        </p:tav>
                        <p:tav tm="100000">
                          <p:val>
                            <p:strVal val="#ppt_y"/>
                          </p:val>
                        </p:tav>
                      </p:tavLst>
                    </p:anim>
                  </p:childTnLst>
                </p:cTn>
              </p:par>
            </p:tnLst>
          </p:tmpl>
        </p:tmplLst>
      </p:bldP>
      <p:bldP spid="4" grpId="0" build="p">
        <p:tmplLst>
          <p:tmpl lvl="1">
            <p:tnLst>
              <p:par>
                <p:cTn presetID="2" presetClass="entr" presetSubtype="2" fill="hold" nodeType="clickEffect">
                  <p:stCondLst>
                    <p:cond delay="0"/>
                  </p:stCondLst>
                  <p:childTnLst>
                    <p:set>
                      <p:cBhvr>
                        <p:cTn dur="1" fill="hold">
                          <p:stCondLst>
                            <p:cond delay="0"/>
                          </p:stCondLst>
                        </p:cTn>
                        <p:tgtEl>
                          <p:spTgt spid="4"/>
                        </p:tgtEl>
                        <p:attrNameLst>
                          <p:attrName>style.visibility</p:attrName>
                        </p:attrNameLst>
                      </p:cBhvr>
                      <p:to>
                        <p:strVal val="visible"/>
                      </p:to>
                    </p:set>
                    <p:anim calcmode="lin" valueType="num">
                      <p:cBhvr additive="base">
                        <p:cTn dur="500" fill="hold"/>
                        <p:tgtEl>
                          <p:spTgt spid="4"/>
                        </p:tgtEl>
                        <p:attrNameLst>
                          <p:attrName>ppt_x</p:attrName>
                        </p:attrNameLst>
                      </p:cBhvr>
                      <p:tavLst>
                        <p:tav tm="0">
                          <p:val>
                            <p:strVal val="1+#ppt_w/2"/>
                          </p:val>
                        </p:tav>
                        <p:tav tm="100000">
                          <p:val>
                            <p:strVal val="#ppt_x"/>
                          </p:val>
                        </p:tav>
                      </p:tavLst>
                    </p:anim>
                    <p:anim calcmode="lin" valueType="num">
                      <p:cBhvr additive="base">
                        <p:cTn dur="500" fill="hold"/>
                        <p:tgtEl>
                          <p:spTgt spid="4"/>
                        </p:tgtEl>
                        <p:attrNameLst>
                          <p:attrName>ppt_y</p:attrName>
                        </p:attrNameLst>
                      </p:cBhvr>
                      <p:tavLst>
                        <p:tav tm="0">
                          <p:val>
                            <p:strVal val="#ppt_y"/>
                          </p:val>
                        </p:tav>
                        <p:tav tm="100000">
                          <p:val>
                            <p:strVal val="#ppt_y"/>
                          </p:val>
                        </p:tav>
                      </p:tavLst>
                    </p:anim>
                  </p:childTnLst>
                </p:cTn>
              </p:par>
            </p:tnLst>
          </p:tmpl>
        </p:tmplLst>
      </p:b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26B8C20-C6AD-9CB8-9D32-521E90FA3420}"/>
              </a:ext>
            </a:extLst>
          </p:cNvPr>
          <p:cNvSpPr>
            <a:spLocks noGrp="1"/>
          </p:cNvSpPr>
          <p:nvPr>
            <p:ph type="title"/>
          </p:nvPr>
        </p:nvSpPr>
        <p:spPr/>
        <p:txBody>
          <a:bodyPr/>
          <a:lstStyle/>
          <a:p>
            <a:r>
              <a:rPr lang="nl-NL" dirty="0"/>
              <a:t>Cao gemeenten/sgo 2024</a:t>
            </a:r>
          </a:p>
        </p:txBody>
      </p:sp>
      <p:graphicFrame>
        <p:nvGraphicFramePr>
          <p:cNvPr id="6" name="Tabel 5">
            <a:extLst>
              <a:ext uri="{FF2B5EF4-FFF2-40B4-BE49-F238E27FC236}">
                <a16:creationId xmlns:a16="http://schemas.microsoft.com/office/drawing/2014/main" id="{9E2DB7BF-8CA1-2252-C81C-69FDE48575E7}"/>
              </a:ext>
            </a:extLst>
          </p:cNvPr>
          <p:cNvGraphicFramePr>
            <a:graphicFrameLocks noGrp="1"/>
          </p:cNvGraphicFramePr>
          <p:nvPr>
            <p:extLst>
              <p:ext uri="{D42A27DB-BD31-4B8C-83A1-F6EECF244321}">
                <p14:modId xmlns:p14="http://schemas.microsoft.com/office/powerpoint/2010/main" val="18810548"/>
              </p:ext>
            </p:extLst>
          </p:nvPr>
        </p:nvGraphicFramePr>
        <p:xfrm>
          <a:off x="0" y="1207313"/>
          <a:ext cx="9122569" cy="4430155"/>
        </p:xfrm>
        <a:graphic>
          <a:graphicData uri="http://schemas.openxmlformats.org/drawingml/2006/table">
            <a:tbl>
              <a:tblPr firstRow="1" bandRow="1">
                <a:tableStyleId>{5C22544A-7EE6-4342-B048-85BDC9FD1C3A}</a:tableStyleId>
              </a:tblPr>
              <a:tblGrid>
                <a:gridCol w="1828634">
                  <a:extLst>
                    <a:ext uri="{9D8B030D-6E8A-4147-A177-3AD203B41FA5}">
                      <a16:colId xmlns:a16="http://schemas.microsoft.com/office/drawing/2014/main" val="361054076"/>
                    </a:ext>
                  </a:extLst>
                </a:gridCol>
                <a:gridCol w="7293935">
                  <a:extLst>
                    <a:ext uri="{9D8B030D-6E8A-4147-A177-3AD203B41FA5}">
                      <a16:colId xmlns:a16="http://schemas.microsoft.com/office/drawing/2014/main" val="1424555154"/>
                    </a:ext>
                  </a:extLst>
                </a:gridCol>
              </a:tblGrid>
              <a:tr h="504701">
                <a:tc gridSpan="2">
                  <a:txBody>
                    <a:bodyPr/>
                    <a:lstStyle/>
                    <a:p>
                      <a:pPr algn="ctr"/>
                      <a:r>
                        <a:rPr lang="nl-NL" dirty="0"/>
                        <a:t>Onderhandelaarsresultaat</a:t>
                      </a:r>
                    </a:p>
                  </a:txBody>
                  <a:tcPr/>
                </a:tc>
                <a:tc hMerge="1">
                  <a:txBody>
                    <a:bodyPr/>
                    <a:lstStyle/>
                    <a:p>
                      <a:endParaRPr lang="nl-NL" dirty="0"/>
                    </a:p>
                  </a:txBody>
                  <a:tcPr/>
                </a:tc>
                <a:extLst>
                  <a:ext uri="{0D108BD9-81ED-4DB2-BD59-A6C34878D82A}">
                    <a16:rowId xmlns:a16="http://schemas.microsoft.com/office/drawing/2014/main" val="2191416088"/>
                  </a:ext>
                </a:extLst>
              </a:tr>
              <a:tr h="699940">
                <a:tc>
                  <a:txBody>
                    <a:bodyPr/>
                    <a:lstStyle/>
                    <a:p>
                      <a:r>
                        <a:rPr lang="nl-NL" dirty="0">
                          <a:solidFill>
                            <a:srgbClr val="002060"/>
                          </a:solidFill>
                        </a:rPr>
                        <a:t>Looptijd</a:t>
                      </a:r>
                    </a:p>
                  </a:txBody>
                  <a:tcPr/>
                </a:tc>
                <a:tc>
                  <a:txBody>
                    <a:bodyPr/>
                    <a:lstStyle/>
                    <a:p>
                      <a:pPr marL="285750" indent="-285750">
                        <a:buFont typeface="Wingdings" panose="05000000000000000000" pitchFamily="2" charset="2"/>
                        <a:buChar char="ü"/>
                      </a:pPr>
                      <a:r>
                        <a:rPr lang="nl-NL" sz="1800" dirty="0">
                          <a:solidFill>
                            <a:srgbClr val="002060"/>
                          </a:solidFill>
                        </a:rPr>
                        <a:t>1 januari 2024 tot en met 31 maart 2025</a:t>
                      </a:r>
                    </a:p>
                  </a:txBody>
                  <a:tcPr/>
                </a:tc>
                <a:extLst>
                  <a:ext uri="{0D108BD9-81ED-4DB2-BD59-A6C34878D82A}">
                    <a16:rowId xmlns:a16="http://schemas.microsoft.com/office/drawing/2014/main" val="687316855"/>
                  </a:ext>
                </a:extLst>
              </a:tr>
              <a:tr h="674085">
                <a:tc>
                  <a:txBody>
                    <a:bodyPr/>
                    <a:lstStyle/>
                    <a:p>
                      <a:r>
                        <a:rPr lang="nl-NL" dirty="0">
                          <a:solidFill>
                            <a:srgbClr val="002060"/>
                          </a:solidFill>
                        </a:rPr>
                        <a:t>Loonontwikkeling</a:t>
                      </a:r>
                    </a:p>
                  </a:txBody>
                  <a:tcPr/>
                </a:tc>
                <a:tc>
                  <a:txBody>
                    <a:bodyPr/>
                    <a:lstStyle/>
                    <a:p>
                      <a:pPr marL="285750" indent="-285750">
                        <a:buFont typeface="Wingdings" panose="05000000000000000000" pitchFamily="2" charset="2"/>
                        <a:buChar char="ü"/>
                      </a:pPr>
                      <a:r>
                        <a:rPr lang="nl-NL" sz="1800" dirty="0">
                          <a:solidFill>
                            <a:srgbClr val="002060"/>
                          </a:solidFill>
                        </a:rPr>
                        <a:t>1 januari 2024 met 4,75%</a:t>
                      </a:r>
                    </a:p>
                    <a:p>
                      <a:pPr marL="285750" indent="-285750">
                        <a:buFont typeface="Wingdings" panose="05000000000000000000" pitchFamily="2" charset="2"/>
                        <a:buChar char="ü"/>
                      </a:pPr>
                      <a:r>
                        <a:rPr lang="nl-NL" sz="1800" dirty="0">
                          <a:solidFill>
                            <a:srgbClr val="002060"/>
                          </a:solidFill>
                        </a:rPr>
                        <a:t>1 oktober met 1,25%</a:t>
                      </a:r>
                    </a:p>
                    <a:p>
                      <a:pPr marL="285750" indent="-285750">
                        <a:buFont typeface="Wingdings" panose="05000000000000000000" pitchFamily="2" charset="2"/>
                        <a:buChar char="ü"/>
                      </a:pPr>
                      <a:r>
                        <a:rPr lang="nl-NL" sz="1800" dirty="0">
                          <a:solidFill>
                            <a:srgbClr val="002060"/>
                          </a:solidFill>
                        </a:rPr>
                        <a:t>De bodem van 14 euro wordt geïndexeerd en er komt een nieuwe periodiek 3 in schaal 1</a:t>
                      </a:r>
                    </a:p>
                    <a:p>
                      <a:pPr marL="0" indent="0">
                        <a:buFont typeface="Arial" panose="020B0604020202020204" pitchFamily="34" charset="0"/>
                        <a:buNone/>
                      </a:pPr>
                      <a:endParaRPr lang="nl-NL" sz="1800" dirty="0">
                        <a:solidFill>
                          <a:srgbClr val="002060"/>
                        </a:solidFill>
                      </a:endParaRPr>
                    </a:p>
                  </a:txBody>
                  <a:tcPr/>
                </a:tc>
                <a:extLst>
                  <a:ext uri="{0D108BD9-81ED-4DB2-BD59-A6C34878D82A}">
                    <a16:rowId xmlns:a16="http://schemas.microsoft.com/office/drawing/2014/main" val="2239275230"/>
                  </a:ext>
                </a:extLst>
              </a:tr>
              <a:tr h="1762474">
                <a:tc>
                  <a:txBody>
                    <a:bodyPr/>
                    <a:lstStyle/>
                    <a:p>
                      <a:endParaRPr lang="nl-NL" dirty="0">
                        <a:solidFill>
                          <a:srgbClr val="002060"/>
                        </a:solidFill>
                      </a:endParaRPr>
                    </a:p>
                  </a:txBody>
                  <a:tcPr/>
                </a:tc>
                <a:tc>
                  <a:txBody>
                    <a:bodyPr/>
                    <a:lstStyle/>
                    <a:p>
                      <a:pPr marL="285750" indent="-285750">
                        <a:buFont typeface="Wingdings" panose="05000000000000000000" pitchFamily="2" charset="2"/>
                        <a:buChar char="ü"/>
                      </a:pPr>
                      <a:r>
                        <a:rPr lang="nl-NL" sz="1800" dirty="0">
                          <a:solidFill>
                            <a:srgbClr val="002060"/>
                          </a:solidFill>
                        </a:rPr>
                        <a:t>Schaal A ontvangt op 1 januari 2024 15.92 euro (periodiek 11) door verhoging WML</a:t>
                      </a:r>
                    </a:p>
                    <a:p>
                      <a:pPr marL="285750" indent="-285750">
                        <a:buFont typeface="Wingdings" panose="05000000000000000000" pitchFamily="2" charset="2"/>
                        <a:buChar char="ü"/>
                      </a:pPr>
                      <a:r>
                        <a:rPr lang="nl-NL" sz="1800" dirty="0">
                          <a:solidFill>
                            <a:srgbClr val="002060"/>
                          </a:solidFill>
                        </a:rPr>
                        <a:t>Het gehele IKB wordt pensioengevend. Ook de 0,8% </a:t>
                      </a:r>
                      <a:r>
                        <a:rPr lang="nl-NL" sz="1800" dirty="0" err="1">
                          <a:solidFill>
                            <a:srgbClr val="002060"/>
                          </a:solidFill>
                        </a:rPr>
                        <a:t>vh</a:t>
                      </a:r>
                      <a:r>
                        <a:rPr lang="nl-NL" sz="1800" dirty="0">
                          <a:solidFill>
                            <a:srgbClr val="002060"/>
                          </a:solidFill>
                        </a:rPr>
                        <a:t> salaris art 4.2 lid 1 onderdeel d (voormalige verlofdagen)</a:t>
                      </a:r>
                    </a:p>
                  </a:txBody>
                  <a:tcPr/>
                </a:tc>
                <a:extLst>
                  <a:ext uri="{0D108BD9-81ED-4DB2-BD59-A6C34878D82A}">
                    <a16:rowId xmlns:a16="http://schemas.microsoft.com/office/drawing/2014/main" val="597511502"/>
                  </a:ext>
                </a:extLst>
              </a:tr>
            </a:tbl>
          </a:graphicData>
        </a:graphic>
      </p:graphicFrame>
    </p:spTree>
    <p:extLst>
      <p:ext uri="{BB962C8B-B14F-4D97-AF65-F5344CB8AC3E}">
        <p14:creationId xmlns:p14="http://schemas.microsoft.com/office/powerpoint/2010/main" val="3996950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26B8C20-C6AD-9CB8-9D32-521E90FA3420}"/>
              </a:ext>
            </a:extLst>
          </p:cNvPr>
          <p:cNvSpPr>
            <a:spLocks noGrp="1"/>
          </p:cNvSpPr>
          <p:nvPr>
            <p:ph type="title"/>
          </p:nvPr>
        </p:nvSpPr>
        <p:spPr/>
        <p:txBody>
          <a:bodyPr/>
          <a:lstStyle/>
          <a:p>
            <a:r>
              <a:rPr lang="nl-NL" dirty="0"/>
              <a:t>Cao gemeenten/sgo 2024</a:t>
            </a:r>
          </a:p>
        </p:txBody>
      </p:sp>
      <p:graphicFrame>
        <p:nvGraphicFramePr>
          <p:cNvPr id="9" name="Tabel 8">
            <a:extLst>
              <a:ext uri="{FF2B5EF4-FFF2-40B4-BE49-F238E27FC236}">
                <a16:creationId xmlns:a16="http://schemas.microsoft.com/office/drawing/2014/main" id="{C1989B33-8660-F75C-B007-34BCF0380FEC}"/>
              </a:ext>
            </a:extLst>
          </p:cNvPr>
          <p:cNvGraphicFramePr>
            <a:graphicFrameLocks noGrp="1"/>
          </p:cNvGraphicFramePr>
          <p:nvPr>
            <p:extLst>
              <p:ext uri="{D42A27DB-BD31-4B8C-83A1-F6EECF244321}">
                <p14:modId xmlns:p14="http://schemas.microsoft.com/office/powerpoint/2010/main" val="1644673620"/>
              </p:ext>
            </p:extLst>
          </p:nvPr>
        </p:nvGraphicFramePr>
        <p:xfrm>
          <a:off x="0" y="1223344"/>
          <a:ext cx="9144000" cy="4181825"/>
        </p:xfrm>
        <a:graphic>
          <a:graphicData uri="http://schemas.openxmlformats.org/drawingml/2006/table">
            <a:tbl>
              <a:tblPr firstRow="1" bandRow="1">
                <a:tableStyleId>{5C22544A-7EE6-4342-B048-85BDC9FD1C3A}</a:tableStyleId>
              </a:tblPr>
              <a:tblGrid>
                <a:gridCol w="1858297">
                  <a:extLst>
                    <a:ext uri="{9D8B030D-6E8A-4147-A177-3AD203B41FA5}">
                      <a16:colId xmlns:a16="http://schemas.microsoft.com/office/drawing/2014/main" val="1863216214"/>
                    </a:ext>
                  </a:extLst>
                </a:gridCol>
                <a:gridCol w="7285703">
                  <a:extLst>
                    <a:ext uri="{9D8B030D-6E8A-4147-A177-3AD203B41FA5}">
                      <a16:colId xmlns:a16="http://schemas.microsoft.com/office/drawing/2014/main" val="3025987498"/>
                    </a:ext>
                  </a:extLst>
                </a:gridCol>
              </a:tblGrid>
              <a:tr h="404734">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nl-NL" dirty="0"/>
                        <a:t>Onderhandelaarsresultaat</a:t>
                      </a:r>
                    </a:p>
                    <a:p>
                      <a:pPr algn="ctr"/>
                      <a:endParaRPr lang="nl-NL" sz="1800" dirty="0"/>
                    </a:p>
                  </a:txBody>
                  <a:tcPr/>
                </a:tc>
                <a:tc hMerge="1">
                  <a:txBody>
                    <a:bodyPr/>
                    <a:lstStyle/>
                    <a:p>
                      <a:endParaRPr lang="nl-NL" dirty="0"/>
                    </a:p>
                  </a:txBody>
                  <a:tcPr/>
                </a:tc>
                <a:extLst>
                  <a:ext uri="{0D108BD9-81ED-4DB2-BD59-A6C34878D82A}">
                    <a16:rowId xmlns:a16="http://schemas.microsoft.com/office/drawing/2014/main" val="1545547771"/>
                  </a:ext>
                </a:extLst>
              </a:tr>
              <a:tr h="3541745">
                <a:tc>
                  <a:txBody>
                    <a:bodyPr/>
                    <a:lstStyle/>
                    <a:p>
                      <a:r>
                        <a:rPr lang="nl-NL" dirty="0">
                          <a:solidFill>
                            <a:srgbClr val="002060"/>
                          </a:solidFill>
                        </a:rPr>
                        <a:t>Vervolg loonontwikkeling</a:t>
                      </a:r>
                    </a:p>
                    <a:p>
                      <a:endParaRPr lang="nl-NL" dirty="0">
                        <a:solidFill>
                          <a:srgbClr val="002060"/>
                        </a:solidFill>
                      </a:endParaRPr>
                    </a:p>
                    <a:p>
                      <a:endParaRPr lang="nl-NL" dirty="0">
                        <a:solidFill>
                          <a:srgbClr val="002060"/>
                        </a:solidFill>
                      </a:endParaRPr>
                    </a:p>
                    <a:p>
                      <a:r>
                        <a:rPr lang="nl-NL" dirty="0">
                          <a:solidFill>
                            <a:srgbClr val="002060"/>
                          </a:solidFill>
                        </a:rPr>
                        <a:t>Vakantiedagen</a:t>
                      </a:r>
                    </a:p>
                    <a:p>
                      <a:endParaRPr lang="nl-NL" dirty="0">
                        <a:solidFill>
                          <a:srgbClr val="002060"/>
                        </a:solidFill>
                      </a:endParaRPr>
                    </a:p>
                    <a:p>
                      <a:endParaRPr lang="nl-NL" dirty="0">
                        <a:solidFill>
                          <a:srgbClr val="002060"/>
                        </a:solidFill>
                      </a:endParaRPr>
                    </a:p>
                    <a:p>
                      <a:r>
                        <a:rPr lang="nl-NL" dirty="0">
                          <a:solidFill>
                            <a:srgbClr val="002060"/>
                          </a:solidFill>
                        </a:rPr>
                        <a:t>RVU</a:t>
                      </a:r>
                    </a:p>
                    <a:p>
                      <a:endParaRPr lang="nl-NL" dirty="0">
                        <a:solidFill>
                          <a:srgbClr val="002060"/>
                        </a:solidFill>
                      </a:endParaRPr>
                    </a:p>
                    <a:p>
                      <a:endParaRPr lang="nl-NL" dirty="0">
                        <a:solidFill>
                          <a:srgbClr val="002060"/>
                        </a:solidFill>
                      </a:endParaRPr>
                    </a:p>
                    <a:p>
                      <a:r>
                        <a:rPr lang="nl-NL" dirty="0">
                          <a:solidFill>
                            <a:srgbClr val="002060"/>
                          </a:solidFill>
                        </a:rPr>
                        <a:t>Vitaliteitsbeleid</a:t>
                      </a:r>
                    </a:p>
                  </a:txBody>
                  <a:tcPr/>
                </a:tc>
                <a:tc>
                  <a:txBody>
                    <a:bodyPr/>
                    <a:lstStyle/>
                    <a:p>
                      <a:pPr marL="285750" indent="-285750">
                        <a:buFont typeface="Wingdings" panose="05000000000000000000" pitchFamily="2" charset="2"/>
                        <a:buChar char="ü"/>
                      </a:pPr>
                      <a:r>
                        <a:rPr lang="nl-NL" sz="1800" dirty="0">
                          <a:solidFill>
                            <a:srgbClr val="002060"/>
                          </a:solidFill>
                        </a:rPr>
                        <a:t>0,1% extra voor 2024 vanwege tijdelijk geen premie reparatie-WW</a:t>
                      </a:r>
                    </a:p>
                    <a:p>
                      <a:pPr marL="285750" indent="-285750">
                        <a:buFont typeface="Wingdings" panose="05000000000000000000" pitchFamily="2" charset="2"/>
                        <a:buChar char="ü"/>
                      </a:pPr>
                      <a:r>
                        <a:rPr lang="nl-NL" sz="1800" dirty="0">
                          <a:solidFill>
                            <a:srgbClr val="002060"/>
                          </a:solidFill>
                        </a:rPr>
                        <a:t>Schaal maxima TOD en beschikbaarheidsdienst omhoog naar schaal 8 (</a:t>
                      </a:r>
                      <a:r>
                        <a:rPr lang="nl-NL" sz="1800" dirty="0" err="1">
                          <a:solidFill>
                            <a:srgbClr val="002060"/>
                          </a:solidFill>
                        </a:rPr>
                        <a:t>ipv</a:t>
                      </a:r>
                      <a:r>
                        <a:rPr lang="nl-NL" sz="1800" dirty="0">
                          <a:solidFill>
                            <a:srgbClr val="002060"/>
                          </a:solidFill>
                        </a:rPr>
                        <a:t> 7)</a:t>
                      </a:r>
                    </a:p>
                    <a:p>
                      <a:pPr marL="0" indent="0">
                        <a:buFont typeface="Wingdings" panose="05000000000000000000" pitchFamily="2" charset="2"/>
                        <a:buNone/>
                      </a:pPr>
                      <a:endParaRPr lang="nl-NL" sz="1800" dirty="0">
                        <a:solidFill>
                          <a:srgbClr val="002060"/>
                        </a:solidFill>
                      </a:endParaRPr>
                    </a:p>
                    <a:p>
                      <a:pPr marL="285750" indent="-285750">
                        <a:buFont typeface="Wingdings" panose="05000000000000000000" pitchFamily="2" charset="2"/>
                        <a:buChar char="ü"/>
                      </a:pPr>
                      <a:r>
                        <a:rPr lang="nl-NL" sz="1800" dirty="0">
                          <a:solidFill>
                            <a:srgbClr val="002060"/>
                          </a:solidFill>
                        </a:rPr>
                        <a:t>Per 1/1/2025 wordt het aantal vakantiedagen verhoogd van 7 naar 8 dagen</a:t>
                      </a:r>
                    </a:p>
                    <a:p>
                      <a:pPr marL="0" indent="0">
                        <a:buFont typeface="Wingdings" panose="05000000000000000000" pitchFamily="2" charset="2"/>
                        <a:buNone/>
                      </a:pPr>
                      <a:endParaRPr lang="nl-NL" sz="1800" dirty="0">
                        <a:solidFill>
                          <a:srgbClr val="002060"/>
                        </a:solidFill>
                      </a:endParaRPr>
                    </a:p>
                    <a:p>
                      <a:pPr marL="285750" indent="-285750">
                        <a:buFont typeface="Wingdings" panose="05000000000000000000" pitchFamily="2" charset="2"/>
                        <a:buChar char="ü"/>
                      </a:pPr>
                      <a:r>
                        <a:rPr lang="nl-NL" sz="1800" dirty="0">
                          <a:solidFill>
                            <a:srgbClr val="002060"/>
                          </a:solidFill>
                        </a:rPr>
                        <a:t>De Regeling Vervroegd Uitreden (RVU) wordt versoepeld van 43 ABP jaren naar 41 ABP jaren</a:t>
                      </a:r>
                    </a:p>
                    <a:p>
                      <a:pPr marL="0" indent="0">
                        <a:buFont typeface="Wingdings" panose="05000000000000000000" pitchFamily="2" charset="2"/>
                        <a:buNone/>
                      </a:pPr>
                      <a:endParaRPr lang="nl-NL" sz="1800" dirty="0">
                        <a:solidFill>
                          <a:srgbClr val="002060"/>
                        </a:solidFill>
                      </a:endParaRPr>
                    </a:p>
                    <a:p>
                      <a:pPr marL="285750" indent="-285750">
                        <a:buFont typeface="Wingdings" panose="05000000000000000000" pitchFamily="2" charset="2"/>
                        <a:buChar char="ü"/>
                      </a:pPr>
                      <a:r>
                        <a:rPr lang="nl-NL" sz="1800" dirty="0">
                          <a:solidFill>
                            <a:srgbClr val="002060"/>
                          </a:solidFill>
                        </a:rPr>
                        <a:t>Elke gemeente / SGO moet, in overleg met de OR, een vitaliteitsplan opstellen en uitvoeren</a:t>
                      </a:r>
                    </a:p>
                  </a:txBody>
                  <a:tcPr/>
                </a:tc>
                <a:extLst>
                  <a:ext uri="{0D108BD9-81ED-4DB2-BD59-A6C34878D82A}">
                    <a16:rowId xmlns:a16="http://schemas.microsoft.com/office/drawing/2014/main" val="1169449794"/>
                  </a:ext>
                </a:extLst>
              </a:tr>
            </a:tbl>
          </a:graphicData>
        </a:graphic>
      </p:graphicFrame>
    </p:spTree>
    <p:extLst>
      <p:ext uri="{BB962C8B-B14F-4D97-AF65-F5344CB8AC3E}">
        <p14:creationId xmlns:p14="http://schemas.microsoft.com/office/powerpoint/2010/main" val="12007285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26B8C20-C6AD-9CB8-9D32-521E90FA3420}"/>
              </a:ext>
            </a:extLst>
          </p:cNvPr>
          <p:cNvSpPr>
            <a:spLocks noGrp="1"/>
          </p:cNvSpPr>
          <p:nvPr>
            <p:ph type="title"/>
          </p:nvPr>
        </p:nvSpPr>
        <p:spPr/>
        <p:txBody>
          <a:bodyPr/>
          <a:lstStyle/>
          <a:p>
            <a:r>
              <a:rPr lang="nl-NL" dirty="0"/>
              <a:t>Cao gemeenten/sgo 2024</a:t>
            </a:r>
          </a:p>
        </p:txBody>
      </p:sp>
      <p:graphicFrame>
        <p:nvGraphicFramePr>
          <p:cNvPr id="4" name="Tabel 3">
            <a:extLst>
              <a:ext uri="{FF2B5EF4-FFF2-40B4-BE49-F238E27FC236}">
                <a16:creationId xmlns:a16="http://schemas.microsoft.com/office/drawing/2014/main" id="{F2D1BC2E-B2D3-3326-54AA-6FA1FF2B64DE}"/>
              </a:ext>
            </a:extLst>
          </p:cNvPr>
          <p:cNvGraphicFramePr>
            <a:graphicFrameLocks noGrp="1"/>
          </p:cNvGraphicFramePr>
          <p:nvPr>
            <p:extLst>
              <p:ext uri="{D42A27DB-BD31-4B8C-83A1-F6EECF244321}">
                <p14:modId xmlns:p14="http://schemas.microsoft.com/office/powerpoint/2010/main" val="3890678449"/>
              </p:ext>
            </p:extLst>
          </p:nvPr>
        </p:nvGraphicFramePr>
        <p:xfrm>
          <a:off x="0" y="1213512"/>
          <a:ext cx="9144000" cy="4572000"/>
        </p:xfrm>
        <a:graphic>
          <a:graphicData uri="http://schemas.openxmlformats.org/drawingml/2006/table">
            <a:tbl>
              <a:tblPr firstRow="1" bandRow="1">
                <a:tableStyleId>{5C22544A-7EE6-4342-B048-85BDC9FD1C3A}</a:tableStyleId>
              </a:tblPr>
              <a:tblGrid>
                <a:gridCol w="2921620">
                  <a:extLst>
                    <a:ext uri="{9D8B030D-6E8A-4147-A177-3AD203B41FA5}">
                      <a16:colId xmlns:a16="http://schemas.microsoft.com/office/drawing/2014/main" val="1863216214"/>
                    </a:ext>
                  </a:extLst>
                </a:gridCol>
                <a:gridCol w="6222380">
                  <a:extLst>
                    <a:ext uri="{9D8B030D-6E8A-4147-A177-3AD203B41FA5}">
                      <a16:colId xmlns:a16="http://schemas.microsoft.com/office/drawing/2014/main" val="3025987498"/>
                    </a:ext>
                  </a:extLst>
                </a:gridCol>
              </a:tblGrid>
              <a:tr h="377964">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nl-NL" dirty="0"/>
                        <a:t>Onderhandelaarsresultaat </a:t>
                      </a:r>
                    </a:p>
                    <a:p>
                      <a:pPr algn="ctr"/>
                      <a:endParaRPr lang="nl-NL" dirty="0"/>
                    </a:p>
                  </a:txBody>
                  <a:tcPr/>
                </a:tc>
                <a:tc hMerge="1">
                  <a:txBody>
                    <a:bodyPr/>
                    <a:lstStyle/>
                    <a:p>
                      <a:endParaRPr lang="nl-NL" dirty="0"/>
                    </a:p>
                  </a:txBody>
                  <a:tcPr/>
                </a:tc>
                <a:extLst>
                  <a:ext uri="{0D108BD9-81ED-4DB2-BD59-A6C34878D82A}">
                    <a16:rowId xmlns:a16="http://schemas.microsoft.com/office/drawing/2014/main" val="1545547771"/>
                  </a:ext>
                </a:extLst>
              </a:tr>
              <a:tr h="3552024">
                <a:tc>
                  <a:txBody>
                    <a:bodyPr/>
                    <a:lstStyle/>
                    <a:p>
                      <a:r>
                        <a:rPr lang="nl-NL" dirty="0">
                          <a:solidFill>
                            <a:srgbClr val="002060"/>
                          </a:solidFill>
                        </a:rPr>
                        <a:t>Werkdruk</a:t>
                      </a:r>
                    </a:p>
                    <a:p>
                      <a:endParaRPr lang="nl-NL" dirty="0">
                        <a:solidFill>
                          <a:srgbClr val="002060"/>
                        </a:solidFill>
                      </a:endParaRPr>
                    </a:p>
                    <a:p>
                      <a:endParaRPr lang="nl-NL" dirty="0">
                        <a:solidFill>
                          <a:srgbClr val="002060"/>
                        </a:solidFill>
                      </a:endParaRPr>
                    </a:p>
                    <a:p>
                      <a:r>
                        <a:rPr lang="nl-NL" dirty="0">
                          <a:solidFill>
                            <a:srgbClr val="002060"/>
                          </a:solidFill>
                        </a:rPr>
                        <a:t>Arbeidsmarkt</a:t>
                      </a:r>
                    </a:p>
                  </a:txBody>
                  <a:tcPr/>
                </a:tc>
                <a:tc>
                  <a:txBody>
                    <a:bodyPr/>
                    <a:lstStyle/>
                    <a:p>
                      <a:pPr marL="285750" indent="-285750">
                        <a:buFont typeface="Wingdings" panose="05000000000000000000" pitchFamily="2" charset="2"/>
                        <a:buChar char="ü"/>
                      </a:pPr>
                      <a:r>
                        <a:rPr lang="nl-NL" sz="1800" dirty="0">
                          <a:solidFill>
                            <a:srgbClr val="002060"/>
                          </a:solidFill>
                        </a:rPr>
                        <a:t>Oproep werkdruk bespreekbaar te maken</a:t>
                      </a:r>
                    </a:p>
                    <a:p>
                      <a:pPr marL="285750" indent="-285750">
                        <a:buFont typeface="Wingdings" panose="05000000000000000000" pitchFamily="2" charset="2"/>
                        <a:buChar char="ü"/>
                      </a:pPr>
                      <a:r>
                        <a:rPr lang="nl-NL" sz="1800" dirty="0">
                          <a:solidFill>
                            <a:srgbClr val="002060"/>
                          </a:solidFill>
                        </a:rPr>
                        <a:t>Inzet instrumenten via het A&amp;O fonds gemeenten</a:t>
                      </a:r>
                    </a:p>
                    <a:p>
                      <a:pPr marL="0" indent="0">
                        <a:buFont typeface="Wingdings" panose="05000000000000000000" pitchFamily="2" charset="2"/>
                        <a:buNone/>
                      </a:pPr>
                      <a:endParaRPr lang="nl-NL" sz="1800" dirty="0">
                        <a:solidFill>
                          <a:srgbClr val="002060"/>
                        </a:solidFill>
                      </a:endParaRPr>
                    </a:p>
                    <a:p>
                      <a:pPr marL="285750" indent="-285750">
                        <a:buFont typeface="Wingdings" panose="05000000000000000000" pitchFamily="2" charset="2"/>
                        <a:buChar char="ü"/>
                      </a:pPr>
                      <a:r>
                        <a:rPr lang="nl-NL" sz="1800" dirty="0">
                          <a:solidFill>
                            <a:srgbClr val="002060"/>
                          </a:solidFill>
                        </a:rPr>
                        <a:t>Arbeidsduur: In artikel 5.1 vervalt lid 4.</a:t>
                      </a:r>
                    </a:p>
                    <a:p>
                      <a:pPr marL="457200" lvl="1" indent="0">
                        <a:buFont typeface="Wingdings" panose="05000000000000000000" pitchFamily="2" charset="2"/>
                        <a:buNone/>
                      </a:pPr>
                      <a:r>
                        <a:rPr lang="nl-NL" sz="1800" dirty="0">
                          <a:solidFill>
                            <a:srgbClr val="002060"/>
                          </a:solidFill>
                        </a:rPr>
                        <a:t>Een individuele afspraak over max 40-urige werkweek hoeft niet langer bij de OR worden gemeld. Jaarlijkse rapportage sociaal jaarverslag blijft</a:t>
                      </a:r>
                    </a:p>
                    <a:p>
                      <a:pPr marL="285750" indent="-285750">
                        <a:buFont typeface="Wingdings" panose="05000000000000000000" pitchFamily="2" charset="2"/>
                        <a:buChar char="ü"/>
                      </a:pPr>
                      <a:r>
                        <a:rPr lang="nl-NL" sz="1800" dirty="0">
                          <a:solidFill>
                            <a:srgbClr val="002060"/>
                          </a:solidFill>
                        </a:rPr>
                        <a:t>Max arbeidsmarkttoelage wordt verhoogd naar 15% (i.p.v. 10%)</a:t>
                      </a:r>
                    </a:p>
                    <a:p>
                      <a:endParaRPr lang="nl-NL" dirty="0">
                        <a:solidFill>
                          <a:srgbClr val="002060"/>
                        </a:solidFill>
                      </a:endParaRPr>
                    </a:p>
                    <a:p>
                      <a:endParaRPr lang="nl-NL" dirty="0">
                        <a:solidFill>
                          <a:srgbClr val="002060"/>
                        </a:solidFill>
                      </a:endParaRPr>
                    </a:p>
                    <a:p>
                      <a:endParaRPr lang="nl-NL" dirty="0">
                        <a:solidFill>
                          <a:srgbClr val="002060"/>
                        </a:solidFill>
                      </a:endParaRPr>
                    </a:p>
                    <a:p>
                      <a:endParaRPr lang="nl-NL" dirty="0">
                        <a:solidFill>
                          <a:srgbClr val="002060"/>
                        </a:solidFill>
                      </a:endParaRPr>
                    </a:p>
                    <a:p>
                      <a:endParaRPr lang="nl-NL" dirty="0">
                        <a:solidFill>
                          <a:srgbClr val="002060"/>
                        </a:solidFill>
                      </a:endParaRPr>
                    </a:p>
                  </a:txBody>
                  <a:tcPr/>
                </a:tc>
                <a:extLst>
                  <a:ext uri="{0D108BD9-81ED-4DB2-BD59-A6C34878D82A}">
                    <a16:rowId xmlns:a16="http://schemas.microsoft.com/office/drawing/2014/main" val="1169449794"/>
                  </a:ext>
                </a:extLst>
              </a:tr>
            </a:tbl>
          </a:graphicData>
        </a:graphic>
      </p:graphicFrame>
    </p:spTree>
    <p:extLst>
      <p:ext uri="{BB962C8B-B14F-4D97-AF65-F5344CB8AC3E}">
        <p14:creationId xmlns:p14="http://schemas.microsoft.com/office/powerpoint/2010/main" val="32333330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26B8C20-C6AD-9CB8-9D32-521E90FA3420}"/>
              </a:ext>
            </a:extLst>
          </p:cNvPr>
          <p:cNvSpPr>
            <a:spLocks noGrp="1"/>
          </p:cNvSpPr>
          <p:nvPr>
            <p:ph type="title"/>
          </p:nvPr>
        </p:nvSpPr>
        <p:spPr/>
        <p:txBody>
          <a:bodyPr/>
          <a:lstStyle/>
          <a:p>
            <a:r>
              <a:rPr lang="nl-NL" dirty="0"/>
              <a:t>Cao gemeenten/sgo 2024</a:t>
            </a:r>
          </a:p>
        </p:txBody>
      </p:sp>
      <p:graphicFrame>
        <p:nvGraphicFramePr>
          <p:cNvPr id="4" name="Tabel 3">
            <a:extLst>
              <a:ext uri="{FF2B5EF4-FFF2-40B4-BE49-F238E27FC236}">
                <a16:creationId xmlns:a16="http://schemas.microsoft.com/office/drawing/2014/main" id="{F2D1BC2E-B2D3-3326-54AA-6FA1FF2B64DE}"/>
              </a:ext>
            </a:extLst>
          </p:cNvPr>
          <p:cNvGraphicFramePr>
            <a:graphicFrameLocks noGrp="1"/>
          </p:cNvGraphicFramePr>
          <p:nvPr>
            <p:extLst>
              <p:ext uri="{D42A27DB-BD31-4B8C-83A1-F6EECF244321}">
                <p14:modId xmlns:p14="http://schemas.microsoft.com/office/powerpoint/2010/main" val="1324070253"/>
              </p:ext>
            </p:extLst>
          </p:nvPr>
        </p:nvGraphicFramePr>
        <p:xfrm>
          <a:off x="0" y="1213512"/>
          <a:ext cx="9144000" cy="5755145"/>
        </p:xfrm>
        <a:graphic>
          <a:graphicData uri="http://schemas.openxmlformats.org/drawingml/2006/table">
            <a:tbl>
              <a:tblPr firstRow="1" bandRow="1">
                <a:tableStyleId>{5C22544A-7EE6-4342-B048-85BDC9FD1C3A}</a:tableStyleId>
              </a:tblPr>
              <a:tblGrid>
                <a:gridCol w="2921620">
                  <a:extLst>
                    <a:ext uri="{9D8B030D-6E8A-4147-A177-3AD203B41FA5}">
                      <a16:colId xmlns:a16="http://schemas.microsoft.com/office/drawing/2014/main" val="1863216214"/>
                    </a:ext>
                  </a:extLst>
                </a:gridCol>
                <a:gridCol w="6222380">
                  <a:extLst>
                    <a:ext uri="{9D8B030D-6E8A-4147-A177-3AD203B41FA5}">
                      <a16:colId xmlns:a16="http://schemas.microsoft.com/office/drawing/2014/main" val="3025987498"/>
                    </a:ext>
                  </a:extLst>
                </a:gridCol>
              </a:tblGrid>
              <a:tr h="511506">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nl-NL" dirty="0"/>
                        <a:t>Onderhandelaarsresultaat </a:t>
                      </a:r>
                    </a:p>
                    <a:p>
                      <a:pPr algn="ctr"/>
                      <a:endParaRPr lang="nl-NL" dirty="0"/>
                    </a:p>
                  </a:txBody>
                  <a:tcPr/>
                </a:tc>
                <a:tc hMerge="1">
                  <a:txBody>
                    <a:bodyPr/>
                    <a:lstStyle/>
                    <a:p>
                      <a:endParaRPr lang="nl-NL" dirty="0"/>
                    </a:p>
                  </a:txBody>
                  <a:tcPr/>
                </a:tc>
                <a:extLst>
                  <a:ext uri="{0D108BD9-81ED-4DB2-BD59-A6C34878D82A}">
                    <a16:rowId xmlns:a16="http://schemas.microsoft.com/office/drawing/2014/main" val="1545547771"/>
                  </a:ext>
                </a:extLst>
              </a:tr>
              <a:tr h="5115065">
                <a:tc>
                  <a:txBody>
                    <a:bodyPr/>
                    <a:lstStyle/>
                    <a:p>
                      <a:r>
                        <a:rPr lang="nl-NL" dirty="0">
                          <a:solidFill>
                            <a:srgbClr val="002060"/>
                          </a:solidFill>
                        </a:rPr>
                        <a:t>Arbeidsmarkt</a:t>
                      </a:r>
                    </a:p>
                  </a:txBody>
                  <a:tcPr/>
                </a:tc>
                <a:tc>
                  <a:txBody>
                    <a:bodyPr/>
                    <a:lstStyle/>
                    <a:p>
                      <a:pPr marL="285750" indent="-285750">
                        <a:buFont typeface="Wingdings" panose="05000000000000000000" pitchFamily="2" charset="2"/>
                        <a:buChar char="ü"/>
                      </a:pPr>
                      <a:r>
                        <a:rPr lang="nl-NL" sz="1800" dirty="0">
                          <a:solidFill>
                            <a:srgbClr val="002060"/>
                          </a:solidFill>
                        </a:rPr>
                        <a:t>Wordt mogelijk een extra periodiek salarisverhoging te geven buiten de vaste periodiekdatum</a:t>
                      </a:r>
                    </a:p>
                    <a:p>
                      <a:pPr marL="285750" indent="-285750">
                        <a:buFont typeface="Wingdings" panose="05000000000000000000" pitchFamily="2" charset="2"/>
                        <a:buChar char="ü"/>
                      </a:pPr>
                      <a:r>
                        <a:rPr lang="nl-NL" sz="1800" dirty="0">
                          <a:solidFill>
                            <a:srgbClr val="002060"/>
                          </a:solidFill>
                        </a:rPr>
                        <a:t>Opzegtermijn: waarborgen continuïteit wordt opzegtermijn gewijzigd naar: </a:t>
                      </a:r>
                    </a:p>
                    <a:p>
                      <a:pPr marL="0" indent="0">
                        <a:buFont typeface="Wingdings" panose="05000000000000000000" pitchFamily="2" charset="2"/>
                        <a:buNone/>
                      </a:pPr>
                      <a:endParaRPr lang="nl-NL" sz="1800" dirty="0">
                        <a:solidFill>
                          <a:srgbClr val="002060"/>
                        </a:solidFill>
                      </a:endParaRPr>
                    </a:p>
                  </a:txBody>
                  <a:tcPr/>
                </a:tc>
                <a:extLst>
                  <a:ext uri="{0D108BD9-81ED-4DB2-BD59-A6C34878D82A}">
                    <a16:rowId xmlns:a16="http://schemas.microsoft.com/office/drawing/2014/main" val="1169449794"/>
                  </a:ext>
                </a:extLst>
              </a:tr>
            </a:tbl>
          </a:graphicData>
        </a:graphic>
      </p:graphicFrame>
      <p:pic>
        <p:nvPicPr>
          <p:cNvPr id="3" name="Afbeelding 2">
            <a:extLst>
              <a:ext uri="{FF2B5EF4-FFF2-40B4-BE49-F238E27FC236}">
                <a16:creationId xmlns:a16="http://schemas.microsoft.com/office/drawing/2014/main" id="{39A8949D-FAA4-8370-EE4A-92293B843A19}"/>
              </a:ext>
            </a:extLst>
          </p:cNvPr>
          <p:cNvPicPr>
            <a:picLocks noChangeAspect="1"/>
          </p:cNvPicPr>
          <p:nvPr/>
        </p:nvPicPr>
        <p:blipFill>
          <a:blip r:embed="rId2"/>
          <a:stretch>
            <a:fillRect/>
          </a:stretch>
        </p:blipFill>
        <p:spPr>
          <a:xfrm>
            <a:off x="2989650" y="2990727"/>
            <a:ext cx="5768340" cy="1447800"/>
          </a:xfrm>
          <a:prstGeom prst="rect">
            <a:avLst/>
          </a:prstGeom>
        </p:spPr>
      </p:pic>
    </p:spTree>
    <p:extLst>
      <p:ext uri="{BB962C8B-B14F-4D97-AF65-F5344CB8AC3E}">
        <p14:creationId xmlns:p14="http://schemas.microsoft.com/office/powerpoint/2010/main" val="15019659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7AF62F9E-A878-144A-4388-5843C9BE7E02}"/>
              </a:ext>
            </a:extLst>
          </p:cNvPr>
          <p:cNvSpPr>
            <a:spLocks noGrp="1"/>
          </p:cNvSpPr>
          <p:nvPr>
            <p:ph type="sldNum" sz="quarter" idx="13"/>
          </p:nvPr>
        </p:nvSpPr>
        <p:spPr/>
        <p:txBody>
          <a:bodyPr/>
          <a:lstStyle/>
          <a:p>
            <a:fld id="{1F2BC8B9-DD51-48F3-969F-95BCA5F4ED8D}" type="slidenum">
              <a:rPr lang="nl-NL" smtClean="0"/>
              <a:pPr/>
              <a:t>8</a:t>
            </a:fld>
            <a:endParaRPr lang="nl-NL"/>
          </a:p>
        </p:txBody>
      </p:sp>
      <p:sp>
        <p:nvSpPr>
          <p:cNvPr id="3" name="Tijdelijke aanduiding voor voettekst 2">
            <a:extLst>
              <a:ext uri="{FF2B5EF4-FFF2-40B4-BE49-F238E27FC236}">
                <a16:creationId xmlns:a16="http://schemas.microsoft.com/office/drawing/2014/main" id="{DEBC7B4A-6012-7D86-BBDB-F271C2C69E39}"/>
              </a:ext>
            </a:extLst>
          </p:cNvPr>
          <p:cNvSpPr>
            <a:spLocks noGrp="1"/>
          </p:cNvSpPr>
          <p:nvPr>
            <p:ph type="ftr" sz="quarter" idx="12"/>
          </p:nvPr>
        </p:nvSpPr>
        <p:spPr/>
        <p:txBody>
          <a:bodyPr/>
          <a:lstStyle/>
          <a:p>
            <a:endParaRPr lang="nl-NL"/>
          </a:p>
        </p:txBody>
      </p:sp>
      <p:sp>
        <p:nvSpPr>
          <p:cNvPr id="4" name="Tijdelijke aanduiding voor datum 3">
            <a:extLst>
              <a:ext uri="{FF2B5EF4-FFF2-40B4-BE49-F238E27FC236}">
                <a16:creationId xmlns:a16="http://schemas.microsoft.com/office/drawing/2014/main" id="{36E114FA-C361-005E-BC22-7E645CBC515D}"/>
              </a:ext>
            </a:extLst>
          </p:cNvPr>
          <p:cNvSpPr>
            <a:spLocks noGrp="1"/>
          </p:cNvSpPr>
          <p:nvPr>
            <p:ph type="dt" sz="half" idx="11"/>
          </p:nvPr>
        </p:nvSpPr>
        <p:spPr/>
        <p:txBody>
          <a:bodyPr/>
          <a:lstStyle/>
          <a:p>
            <a:fld id="{4167CBA4-95F9-43E9-A944-1F54104CF606}" type="datetime4">
              <a:rPr lang="nl-NL" smtClean="0"/>
              <a:pPr/>
              <a:t>30 november 2023</a:t>
            </a:fld>
            <a:endParaRPr lang="nl-NL"/>
          </a:p>
        </p:txBody>
      </p:sp>
      <p:sp>
        <p:nvSpPr>
          <p:cNvPr id="6" name="Titel 5">
            <a:extLst>
              <a:ext uri="{FF2B5EF4-FFF2-40B4-BE49-F238E27FC236}">
                <a16:creationId xmlns:a16="http://schemas.microsoft.com/office/drawing/2014/main" id="{A048A944-2EC2-EF68-6407-B2297ECE2EAE}"/>
              </a:ext>
            </a:extLst>
          </p:cNvPr>
          <p:cNvSpPr>
            <a:spLocks noGrp="1"/>
          </p:cNvSpPr>
          <p:nvPr>
            <p:ph type="title"/>
          </p:nvPr>
        </p:nvSpPr>
        <p:spPr/>
        <p:txBody>
          <a:bodyPr/>
          <a:lstStyle/>
          <a:p>
            <a:r>
              <a:rPr lang="nl-NL" dirty="0"/>
              <a:t>Cao gemeenten/sgo 2024</a:t>
            </a:r>
          </a:p>
        </p:txBody>
      </p:sp>
      <p:graphicFrame>
        <p:nvGraphicFramePr>
          <p:cNvPr id="7" name="Tabel 6">
            <a:extLst>
              <a:ext uri="{FF2B5EF4-FFF2-40B4-BE49-F238E27FC236}">
                <a16:creationId xmlns:a16="http://schemas.microsoft.com/office/drawing/2014/main" id="{7C5CC03A-498C-0F33-BDD2-980C84DD4227}"/>
              </a:ext>
            </a:extLst>
          </p:cNvPr>
          <p:cNvGraphicFramePr>
            <a:graphicFrameLocks noGrp="1"/>
          </p:cNvGraphicFramePr>
          <p:nvPr>
            <p:extLst>
              <p:ext uri="{D42A27DB-BD31-4B8C-83A1-F6EECF244321}">
                <p14:modId xmlns:p14="http://schemas.microsoft.com/office/powerpoint/2010/main" val="1758668065"/>
              </p:ext>
            </p:extLst>
          </p:nvPr>
        </p:nvGraphicFramePr>
        <p:xfrm>
          <a:off x="0" y="1484869"/>
          <a:ext cx="9144000" cy="3907550"/>
        </p:xfrm>
        <a:graphic>
          <a:graphicData uri="http://schemas.openxmlformats.org/drawingml/2006/table">
            <a:tbl>
              <a:tblPr firstRow="1" bandRow="1">
                <a:tableStyleId>{5C22544A-7EE6-4342-B048-85BDC9FD1C3A}</a:tableStyleId>
              </a:tblPr>
              <a:tblGrid>
                <a:gridCol w="2936081">
                  <a:extLst>
                    <a:ext uri="{9D8B030D-6E8A-4147-A177-3AD203B41FA5}">
                      <a16:colId xmlns:a16="http://schemas.microsoft.com/office/drawing/2014/main" val="1863216214"/>
                    </a:ext>
                  </a:extLst>
                </a:gridCol>
                <a:gridCol w="6207919">
                  <a:extLst>
                    <a:ext uri="{9D8B030D-6E8A-4147-A177-3AD203B41FA5}">
                      <a16:colId xmlns:a16="http://schemas.microsoft.com/office/drawing/2014/main" val="3025987498"/>
                    </a:ext>
                  </a:extLst>
                </a:gridCol>
              </a:tblGrid>
              <a:tr h="0">
                <a:tc gridSpan="2">
                  <a:txBody>
                    <a:bodyPr/>
                    <a:lstStyle/>
                    <a:p>
                      <a:pPr algn="ctr"/>
                      <a:r>
                        <a:rPr lang="nl-NL" dirty="0"/>
                        <a:t>Onderhandelaarsresultaat </a:t>
                      </a:r>
                    </a:p>
                  </a:txBody>
                  <a:tcPr/>
                </a:tc>
                <a:tc hMerge="1">
                  <a:txBody>
                    <a:bodyPr/>
                    <a:lstStyle/>
                    <a:p>
                      <a:endParaRPr lang="nl-NL" dirty="0"/>
                    </a:p>
                  </a:txBody>
                  <a:tcPr/>
                </a:tc>
                <a:extLst>
                  <a:ext uri="{0D108BD9-81ED-4DB2-BD59-A6C34878D82A}">
                    <a16:rowId xmlns:a16="http://schemas.microsoft.com/office/drawing/2014/main" val="1545547771"/>
                  </a:ext>
                </a:extLst>
              </a:tr>
              <a:tr h="3541790">
                <a:tc>
                  <a:txBody>
                    <a:bodyPr/>
                    <a:lstStyle/>
                    <a:p>
                      <a:r>
                        <a:rPr lang="nl-NL" dirty="0">
                          <a:solidFill>
                            <a:srgbClr val="002060"/>
                          </a:solidFill>
                        </a:rPr>
                        <a:t>Externe inhuur</a:t>
                      </a:r>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nl-NL" sz="1800" b="0" i="0" u="none" strike="noStrike" kern="1200" cap="none" spc="0" normalizeH="0" baseline="0" noProof="0" dirty="0">
                          <a:ln>
                            <a:noFill/>
                          </a:ln>
                          <a:solidFill>
                            <a:srgbClr val="333333"/>
                          </a:solidFill>
                          <a:effectLst/>
                          <a:uLnTx/>
                          <a:uFillTx/>
                          <a:latin typeface="+mn-lt"/>
                          <a:ea typeface="+mn-ea"/>
                          <a:cs typeface="+mn-cs"/>
                        </a:rPr>
                        <a:t>Een arbeidsovereenkomst is het uitgangspunt (structureel werk = vast werk)</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nl-NL" sz="1800" b="0" i="0" u="none" strike="noStrike" kern="1200" cap="none" spc="0" normalizeH="0" baseline="0" noProof="0" dirty="0">
                          <a:ln>
                            <a:noFill/>
                          </a:ln>
                          <a:solidFill>
                            <a:srgbClr val="333333"/>
                          </a:solidFill>
                          <a:effectLst/>
                          <a:uLnTx/>
                          <a:uFillTx/>
                          <a:latin typeface="+mn-lt"/>
                          <a:ea typeface="+mn-ea"/>
                          <a:cs typeface="+mn-cs"/>
                        </a:rPr>
                        <a:t>Werkgevers hebben een inspanningsverplichting naar vermindering van de externe inhuur (alleen piek en ziek)</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nl-NL" sz="1800" b="0" i="0" u="none" strike="noStrike" kern="1200" cap="none" spc="0" normalizeH="0" baseline="0" noProof="0" dirty="0">
                          <a:ln>
                            <a:noFill/>
                          </a:ln>
                          <a:solidFill>
                            <a:srgbClr val="333333"/>
                          </a:solidFill>
                          <a:effectLst/>
                          <a:uLnTx/>
                          <a:uFillTx/>
                          <a:latin typeface="+mn-lt"/>
                          <a:ea typeface="+mn-ea"/>
                          <a:cs typeface="+mn-cs"/>
                        </a:rPr>
                        <a:t>Geitenpaadje: uitzondering bij onuitvoerbare en voor burgers en bedrijven onwenselijke gevolgen</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nl-NL" sz="1800" b="0" i="0" u="none" strike="noStrike" kern="1200" cap="none" spc="0" normalizeH="0" baseline="0" noProof="0" dirty="0">
                          <a:ln>
                            <a:noFill/>
                          </a:ln>
                          <a:solidFill>
                            <a:srgbClr val="333333"/>
                          </a:solidFill>
                          <a:effectLst/>
                          <a:uLnTx/>
                          <a:uFillTx/>
                          <a:latin typeface="+mn-lt"/>
                          <a:ea typeface="+mn-ea"/>
                          <a:cs typeface="+mn-cs"/>
                        </a:rPr>
                        <a:t>Ruimte voor specialistische kennis (maar zoveel mogelijk in huis halen)</a:t>
                      </a:r>
                    </a:p>
                  </a:txBody>
                  <a:tcPr/>
                </a:tc>
                <a:extLst>
                  <a:ext uri="{0D108BD9-81ED-4DB2-BD59-A6C34878D82A}">
                    <a16:rowId xmlns:a16="http://schemas.microsoft.com/office/drawing/2014/main" val="1169449794"/>
                  </a:ext>
                </a:extLst>
              </a:tr>
            </a:tbl>
          </a:graphicData>
        </a:graphic>
      </p:graphicFrame>
    </p:spTree>
    <p:extLst>
      <p:ext uri="{BB962C8B-B14F-4D97-AF65-F5344CB8AC3E}">
        <p14:creationId xmlns:p14="http://schemas.microsoft.com/office/powerpoint/2010/main" val="7979005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7AF62F9E-A878-144A-4388-5843C9BE7E02}"/>
              </a:ext>
            </a:extLst>
          </p:cNvPr>
          <p:cNvSpPr>
            <a:spLocks noGrp="1"/>
          </p:cNvSpPr>
          <p:nvPr>
            <p:ph type="sldNum" sz="quarter" idx="13"/>
          </p:nvPr>
        </p:nvSpPr>
        <p:spPr/>
        <p:txBody>
          <a:bodyPr/>
          <a:lstStyle/>
          <a:p>
            <a:fld id="{1F2BC8B9-DD51-48F3-969F-95BCA5F4ED8D}" type="slidenum">
              <a:rPr lang="nl-NL" smtClean="0"/>
              <a:pPr/>
              <a:t>9</a:t>
            </a:fld>
            <a:endParaRPr lang="nl-NL"/>
          </a:p>
        </p:txBody>
      </p:sp>
      <p:sp>
        <p:nvSpPr>
          <p:cNvPr id="3" name="Tijdelijke aanduiding voor voettekst 2">
            <a:extLst>
              <a:ext uri="{FF2B5EF4-FFF2-40B4-BE49-F238E27FC236}">
                <a16:creationId xmlns:a16="http://schemas.microsoft.com/office/drawing/2014/main" id="{DEBC7B4A-6012-7D86-BBDB-F271C2C69E39}"/>
              </a:ext>
            </a:extLst>
          </p:cNvPr>
          <p:cNvSpPr>
            <a:spLocks noGrp="1"/>
          </p:cNvSpPr>
          <p:nvPr>
            <p:ph type="ftr" sz="quarter" idx="12"/>
          </p:nvPr>
        </p:nvSpPr>
        <p:spPr/>
        <p:txBody>
          <a:bodyPr/>
          <a:lstStyle/>
          <a:p>
            <a:endParaRPr lang="nl-NL"/>
          </a:p>
        </p:txBody>
      </p:sp>
      <p:sp>
        <p:nvSpPr>
          <p:cNvPr id="4" name="Tijdelijke aanduiding voor datum 3">
            <a:extLst>
              <a:ext uri="{FF2B5EF4-FFF2-40B4-BE49-F238E27FC236}">
                <a16:creationId xmlns:a16="http://schemas.microsoft.com/office/drawing/2014/main" id="{36E114FA-C361-005E-BC22-7E645CBC515D}"/>
              </a:ext>
            </a:extLst>
          </p:cNvPr>
          <p:cNvSpPr>
            <a:spLocks noGrp="1"/>
          </p:cNvSpPr>
          <p:nvPr>
            <p:ph type="dt" sz="half" idx="11"/>
          </p:nvPr>
        </p:nvSpPr>
        <p:spPr/>
        <p:txBody>
          <a:bodyPr/>
          <a:lstStyle/>
          <a:p>
            <a:fld id="{4167CBA4-95F9-43E9-A944-1F54104CF606}" type="datetime4">
              <a:rPr lang="nl-NL" smtClean="0"/>
              <a:pPr/>
              <a:t>30 november 2023</a:t>
            </a:fld>
            <a:endParaRPr lang="nl-NL"/>
          </a:p>
        </p:txBody>
      </p:sp>
      <p:sp>
        <p:nvSpPr>
          <p:cNvPr id="6" name="Titel 5">
            <a:extLst>
              <a:ext uri="{FF2B5EF4-FFF2-40B4-BE49-F238E27FC236}">
                <a16:creationId xmlns:a16="http://schemas.microsoft.com/office/drawing/2014/main" id="{A048A944-2EC2-EF68-6407-B2297ECE2EAE}"/>
              </a:ext>
            </a:extLst>
          </p:cNvPr>
          <p:cNvSpPr>
            <a:spLocks noGrp="1"/>
          </p:cNvSpPr>
          <p:nvPr>
            <p:ph type="title"/>
          </p:nvPr>
        </p:nvSpPr>
        <p:spPr/>
        <p:txBody>
          <a:bodyPr/>
          <a:lstStyle/>
          <a:p>
            <a:r>
              <a:rPr lang="nl-NL" dirty="0"/>
              <a:t>Cao gemeenten/sgo 2024</a:t>
            </a:r>
          </a:p>
        </p:txBody>
      </p:sp>
      <p:graphicFrame>
        <p:nvGraphicFramePr>
          <p:cNvPr id="7" name="Tabel 6">
            <a:extLst>
              <a:ext uri="{FF2B5EF4-FFF2-40B4-BE49-F238E27FC236}">
                <a16:creationId xmlns:a16="http://schemas.microsoft.com/office/drawing/2014/main" id="{7C5CC03A-498C-0F33-BDD2-980C84DD4227}"/>
              </a:ext>
            </a:extLst>
          </p:cNvPr>
          <p:cNvGraphicFramePr>
            <a:graphicFrameLocks noGrp="1"/>
          </p:cNvGraphicFramePr>
          <p:nvPr>
            <p:extLst>
              <p:ext uri="{D42A27DB-BD31-4B8C-83A1-F6EECF244321}">
                <p14:modId xmlns:p14="http://schemas.microsoft.com/office/powerpoint/2010/main" val="1075701037"/>
              </p:ext>
            </p:extLst>
          </p:nvPr>
        </p:nvGraphicFramePr>
        <p:xfrm>
          <a:off x="0" y="1484869"/>
          <a:ext cx="9144000" cy="3907550"/>
        </p:xfrm>
        <a:graphic>
          <a:graphicData uri="http://schemas.openxmlformats.org/drawingml/2006/table">
            <a:tbl>
              <a:tblPr firstRow="1" bandRow="1">
                <a:tableStyleId>{5C22544A-7EE6-4342-B048-85BDC9FD1C3A}</a:tableStyleId>
              </a:tblPr>
              <a:tblGrid>
                <a:gridCol w="2936081">
                  <a:extLst>
                    <a:ext uri="{9D8B030D-6E8A-4147-A177-3AD203B41FA5}">
                      <a16:colId xmlns:a16="http://schemas.microsoft.com/office/drawing/2014/main" val="1863216214"/>
                    </a:ext>
                  </a:extLst>
                </a:gridCol>
                <a:gridCol w="6207919">
                  <a:extLst>
                    <a:ext uri="{9D8B030D-6E8A-4147-A177-3AD203B41FA5}">
                      <a16:colId xmlns:a16="http://schemas.microsoft.com/office/drawing/2014/main" val="3025987498"/>
                    </a:ext>
                  </a:extLst>
                </a:gridCol>
              </a:tblGrid>
              <a:tr h="0">
                <a:tc gridSpan="2">
                  <a:txBody>
                    <a:bodyPr/>
                    <a:lstStyle/>
                    <a:p>
                      <a:pPr algn="ctr"/>
                      <a:r>
                        <a:rPr lang="nl-NL" dirty="0"/>
                        <a:t>Onderhandelaarsresultaat </a:t>
                      </a:r>
                    </a:p>
                  </a:txBody>
                  <a:tcPr/>
                </a:tc>
                <a:tc hMerge="1">
                  <a:txBody>
                    <a:bodyPr/>
                    <a:lstStyle/>
                    <a:p>
                      <a:endParaRPr lang="nl-NL" dirty="0"/>
                    </a:p>
                  </a:txBody>
                  <a:tcPr/>
                </a:tc>
                <a:extLst>
                  <a:ext uri="{0D108BD9-81ED-4DB2-BD59-A6C34878D82A}">
                    <a16:rowId xmlns:a16="http://schemas.microsoft.com/office/drawing/2014/main" val="1545547771"/>
                  </a:ext>
                </a:extLst>
              </a:tr>
              <a:tr h="3541790">
                <a:tc>
                  <a:txBody>
                    <a:bodyPr/>
                    <a:lstStyle/>
                    <a:p>
                      <a:r>
                        <a:rPr lang="nl-NL" dirty="0">
                          <a:solidFill>
                            <a:srgbClr val="002060"/>
                          </a:solidFill>
                        </a:rPr>
                        <a:t>Externe inhuur</a:t>
                      </a:r>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nl-NL" sz="1800" b="0" i="0" u="none" strike="noStrike" kern="1200" cap="none" spc="0" normalizeH="0" baseline="0" noProof="0" dirty="0">
                          <a:ln>
                            <a:noFill/>
                          </a:ln>
                          <a:solidFill>
                            <a:srgbClr val="333333"/>
                          </a:solidFill>
                          <a:effectLst/>
                          <a:uLnTx/>
                          <a:uFillTx/>
                          <a:latin typeface="+mn-lt"/>
                          <a:ea typeface="+mn-ea"/>
                          <a:cs typeface="+mn-cs"/>
                        </a:rPr>
                        <a:t>Payroll afgeschaft per 31 december 2027</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nl-NL" sz="1800" b="0" i="0" u="none" strike="noStrike" kern="1200" cap="none" spc="0" normalizeH="0" baseline="0" noProof="0" dirty="0">
                          <a:ln>
                            <a:noFill/>
                          </a:ln>
                          <a:solidFill>
                            <a:srgbClr val="333333"/>
                          </a:solidFill>
                          <a:effectLst/>
                          <a:uLnTx/>
                          <a:uFillTx/>
                          <a:latin typeface="+mn-lt"/>
                          <a:ea typeface="+mn-ea"/>
                          <a:cs typeface="+mn-cs"/>
                        </a:rPr>
                        <a:t>De werkgever levert aan de OR een overzicht van de uitgaven aan externe inhuur </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nl-NL" sz="1800" b="0" i="0" u="none" strike="noStrike" kern="1200" cap="none" spc="0" normalizeH="0" baseline="0" noProof="0" dirty="0">
                          <a:ln>
                            <a:noFill/>
                          </a:ln>
                          <a:solidFill>
                            <a:srgbClr val="333333"/>
                          </a:solidFill>
                          <a:effectLst/>
                          <a:uLnTx/>
                          <a:uFillTx/>
                          <a:latin typeface="+mn-lt"/>
                          <a:ea typeface="+mn-ea"/>
                          <a:cs typeface="+mn-cs"/>
                        </a:rPr>
                        <a:t>CAO – partijen gaan de ontwikkelingen externe inhuur in 2023-2024-2025 monitoren en daarna in overleg voor het eventueel hanteren van een sectorale norm rondom inhuur</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nl-NL" sz="1800" b="0" i="0" u="none" strike="noStrike" kern="1200" cap="none" spc="0" normalizeH="0" baseline="0" noProof="0" dirty="0">
                        <a:ln>
                          <a:noFill/>
                        </a:ln>
                        <a:solidFill>
                          <a:srgbClr val="333333"/>
                        </a:solidFill>
                        <a:effectLst/>
                        <a:uLnTx/>
                        <a:uFillTx/>
                        <a:latin typeface="+mn-lt"/>
                        <a:ea typeface="+mn-ea"/>
                        <a:cs typeface="+mn-cs"/>
                      </a:endParaRPr>
                    </a:p>
                  </a:txBody>
                  <a:tcPr/>
                </a:tc>
                <a:extLst>
                  <a:ext uri="{0D108BD9-81ED-4DB2-BD59-A6C34878D82A}">
                    <a16:rowId xmlns:a16="http://schemas.microsoft.com/office/drawing/2014/main" val="1169449794"/>
                  </a:ext>
                </a:extLst>
              </a:tr>
            </a:tbl>
          </a:graphicData>
        </a:graphic>
      </p:graphicFrame>
    </p:spTree>
    <p:extLst>
      <p:ext uri="{BB962C8B-B14F-4D97-AF65-F5344CB8AC3E}">
        <p14:creationId xmlns:p14="http://schemas.microsoft.com/office/powerpoint/2010/main" val="944844996"/>
      </p:ext>
    </p:extLst>
  </p:cSld>
  <p:clrMapOvr>
    <a:masterClrMapping/>
  </p:clrMapOvr>
</p:sld>
</file>

<file path=ppt/theme/theme1.xml><?xml version="1.0" encoding="utf-8"?>
<a:theme xmlns:a="http://schemas.openxmlformats.org/drawingml/2006/main" name="sjabloon">
  <a:themeElements>
    <a:clrScheme name="FNV">
      <a:dk1>
        <a:srgbClr val="7FBA25"/>
      </a:dk1>
      <a:lt1>
        <a:srgbClr val="FFFFFF"/>
      </a:lt1>
      <a:dk2>
        <a:srgbClr val="7FBA25"/>
      </a:dk2>
      <a:lt2>
        <a:srgbClr val="FFFFFF"/>
      </a:lt2>
      <a:accent1>
        <a:srgbClr val="7FBA25"/>
      </a:accent1>
      <a:accent2>
        <a:srgbClr val="009CDE"/>
      </a:accent2>
      <a:accent3>
        <a:srgbClr val="920075"/>
      </a:accent3>
      <a:accent4>
        <a:srgbClr val="EC7A08"/>
      </a:accent4>
      <a:accent5>
        <a:srgbClr val="6E6E6E"/>
      </a:accent5>
      <a:accent6>
        <a:srgbClr val="0F6131"/>
      </a:accent6>
      <a:hlink>
        <a:srgbClr val="7FBA25"/>
      </a:hlink>
      <a:folHlink>
        <a:srgbClr val="7FBA25"/>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 FNV PPT Corporate Breedbeeld</Template>
  <TotalTime>1930</TotalTime>
  <Words>663</Words>
  <Application>Microsoft Office PowerPoint</Application>
  <PresentationFormat>Diavoorstelling (16:9)</PresentationFormat>
  <Paragraphs>142</Paragraphs>
  <Slides>14</Slides>
  <Notes>1</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14</vt:i4>
      </vt:variant>
    </vt:vector>
  </HeadingPairs>
  <TitlesOfParts>
    <vt:vector size="18" baseType="lpstr">
      <vt:lpstr>Arial</vt:lpstr>
      <vt:lpstr>Calibri</vt:lpstr>
      <vt:lpstr>Wingdings</vt:lpstr>
      <vt:lpstr>sjabloon</vt:lpstr>
      <vt:lpstr>Cao gemeenten / sgo 2024 </vt:lpstr>
      <vt:lpstr>Start onderhandelingen cao 2024</vt:lpstr>
      <vt:lpstr>PowerPoint-presentatie</vt:lpstr>
      <vt:lpstr>Cao gemeenten/sgo 2024</vt:lpstr>
      <vt:lpstr>Cao gemeenten/sgo 2024</vt:lpstr>
      <vt:lpstr>Cao gemeenten/sgo 2024</vt:lpstr>
      <vt:lpstr>Cao gemeenten/sgo 2024</vt:lpstr>
      <vt:lpstr>Cao gemeenten/sgo 2024</vt:lpstr>
      <vt:lpstr>Cao gemeenten/sgo 2024</vt:lpstr>
      <vt:lpstr>Cao gemeenten/sgo 2024</vt:lpstr>
      <vt:lpstr>Cao gemeenten/sgo 2024</vt:lpstr>
      <vt:lpstr>CAO gemeenten / sgo 2024</vt:lpstr>
      <vt:lpstr>PowerPoint-presentatie</vt:lpstr>
      <vt:lpstr>       </vt:lpstr>
    </vt:vector>
  </TitlesOfParts>
  <Company>FNV</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Opzet training Wnra</dc:title>
  <dc:creator>Sara Meijknecht</dc:creator>
  <cp:lastModifiedBy>Veronique Kind</cp:lastModifiedBy>
  <cp:revision>115</cp:revision>
  <cp:lastPrinted>2019-04-04T09:08:59Z</cp:lastPrinted>
  <dcterms:created xsi:type="dcterms:W3CDTF">2019-02-20T09:54:22Z</dcterms:created>
  <dcterms:modified xsi:type="dcterms:W3CDTF">2023-11-30T10:02:20Z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