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91" r:id="rId5"/>
    <p:sldId id="350" r:id="rId6"/>
    <p:sldId id="345" r:id="rId7"/>
    <p:sldId id="300" r:id="rId8"/>
    <p:sldId id="341" r:id="rId9"/>
    <p:sldId id="338" r:id="rId10"/>
    <p:sldId id="337" r:id="rId11"/>
    <p:sldId id="339" r:id="rId12"/>
    <p:sldId id="340" r:id="rId13"/>
    <p:sldId id="330" r:id="rId14"/>
    <p:sldId id="342" r:id="rId15"/>
    <p:sldId id="324" r:id="rId16"/>
    <p:sldId id="348" r:id="rId17"/>
    <p:sldId id="344" r:id="rId18"/>
    <p:sldId id="346" r:id="rId19"/>
    <p:sldId id="347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701DC71F-CAD5-49E3-873A-FC113D2ED226}">
          <p14:sldIdLst>
            <p14:sldId id="291"/>
            <p14:sldId id="350"/>
            <p14:sldId id="345"/>
            <p14:sldId id="300"/>
            <p14:sldId id="341"/>
            <p14:sldId id="338"/>
            <p14:sldId id="337"/>
            <p14:sldId id="339"/>
            <p14:sldId id="340"/>
            <p14:sldId id="330"/>
            <p14:sldId id="342"/>
            <p14:sldId id="324"/>
            <p14:sldId id="348"/>
            <p14:sldId id="344"/>
            <p14:sldId id="346"/>
            <p14:sldId id="3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EC5335-88E0-A82F-7397-00F6159713A0}" name="Pim Paulusma" initials="PP" userId="S::pim.paulusma@FNV.NL::b209db25-f45f-4838-a13b-f558d5880e05" providerId="AD"/>
  <p188:author id="{EFD71153-81A2-AA4F-63A4-3D719634DAB1}" name="Vera Vrijmoeth" initials="VV" userId="S::vera.vrijmoeth@fnv.nl::955696a1-199f-478d-be85-2a435ad5b869" providerId="AD"/>
  <p188:author id="{0BB225BB-16B7-51AA-0DAF-ECA6CB1CF83D}" name="Tijmen de Vos" initials="Td" userId="S::tijmen.devos@FNV.NL::c4d7292f-b221-41f3-b38f-0de81951f141" providerId="AD"/>
  <p188:author id="{E6F38FC1-402C-44DD-ED4F-748D83AC1F63}" name="Vera Vrijmoeth" initials="VV" userId="S::vera.vrijmoeth@FNV.NL::955696a1-199f-478d-be85-2a435ad5b869" providerId="AD"/>
  <p188:author id="{0053EBC4-6BA0-5062-4E35-3084A06BA5ED}" name="Hendrik Noten" initials="HN" userId="S::hendrik.noten@fnv.nl::0fe47278-10d5-4b38-91c5-a1cee35eaef2" providerId="AD"/>
  <p188:author id="{3A03D6CE-78A8-A952-CD1F-D5125DB18F45}" name="Robbert Coenmans" initials="RC" userId="S::robbert.coenmans@fnv.nl::7d9de954-07cf-4006-8b4e-148d070a2ef7" providerId="AD"/>
  <p188:author id="{9CAD34E0-95CE-5A07-4824-06ADF094B0BC}" name="Tijmen de Vos" initials="TV" userId="S::tijmen.devos@fnv.nl::c4d7292f-b221-41f3-b38f-0de81951f141" providerId="AD"/>
  <p188:author id="{72D154ED-DC56-F7AA-9DE3-ED6221078F79}" name="Jacob-Jan Koopmans" initials="" userId="S::jacob-jan.koopmans@FNV.NL::365e3f19-ce91-452b-94c2-172d09e669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2DE"/>
    <a:srgbClr val="000000"/>
    <a:srgbClr val="2B2B2B"/>
    <a:srgbClr val="FFF8FF"/>
    <a:srgbClr val="DE0000"/>
    <a:srgbClr val="F5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C3ABFD-DD6B-2940-4B7C-6661F3E84D27}" v="87" dt="2025-09-23T07:46:28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9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nvnet.sharepoint.com/sites/AFD-TeamKapitaalagenda/Gedeelde%20documenten/General/Projecten/1%20Gearchiveerde%20projecten/Hoge%20winsten,%20Lage%20lonen/Data/2%20Analyse%20cao's/KLM%20gron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nvnet.sharepoint.com/sites/AFD-TeamKapitaalagenda/Gedeelde%20documenten/General/Projecten/1%20Gearchiveerde%20projecten/Hoge%20winsten,%20Lage%20lonen/Data/2%20Analyse%20cao's/KLM%20gron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err="1"/>
              <a:t>Reële</a:t>
            </a:r>
            <a:r>
              <a:rPr lang="en-US"/>
              <a:t> </a:t>
            </a:r>
            <a:r>
              <a:rPr lang="en-US" err="1"/>
              <a:t>loonontwikkeling</a:t>
            </a:r>
            <a:r>
              <a:rPr lang="en-US"/>
              <a:t> </a:t>
            </a:r>
            <a:r>
              <a:rPr lang="en-US" err="1"/>
              <a:t>sinds</a:t>
            </a:r>
            <a:r>
              <a:rPr lang="en-US"/>
              <a:t>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'Reel 2020'!$H$1</c:f>
              <c:strCache>
                <c:ptCount val="1"/>
                <c:pt idx="0">
                  <c:v>KLM grond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67"/>
              <c:layout>
                <c:manualLayout>
                  <c:x val="-3.6111111111111108E-2"/>
                  <c:y val="0.1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92-8443-A2D9-BCB561197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'Reel 2020'!$G$2:$G$69</c:f>
              <c:numCache>
                <c:formatCode>m/d/yy</c:formatCode>
                <c:ptCount val="6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  <c:pt idx="60">
                  <c:v>45658</c:v>
                </c:pt>
                <c:pt idx="61">
                  <c:v>45689</c:v>
                </c:pt>
                <c:pt idx="62">
                  <c:v>45717</c:v>
                </c:pt>
                <c:pt idx="63">
                  <c:v>45748</c:v>
                </c:pt>
                <c:pt idx="64">
                  <c:v>45778</c:v>
                </c:pt>
                <c:pt idx="65">
                  <c:v>45809</c:v>
                </c:pt>
                <c:pt idx="66">
                  <c:v>45839</c:v>
                </c:pt>
                <c:pt idx="67">
                  <c:v>45870</c:v>
                </c:pt>
              </c:numCache>
            </c:numRef>
          </c:cat>
          <c:val>
            <c:numRef>
              <c:f>'Reel 2020'!$H$2:$H$69</c:f>
              <c:numCache>
                <c:formatCode>0.0%</c:formatCode>
                <c:ptCount val="68"/>
                <c:pt idx="0">
                  <c:v>0</c:v>
                </c:pt>
                <c:pt idx="1">
                  <c:v>-6.2828207051761256E-3</c:v>
                </c:pt>
                <c:pt idx="2">
                  <c:v>-8.2358446420213744E-3</c:v>
                </c:pt>
                <c:pt idx="3">
                  <c:v>-1.2763182411030253E-2</c:v>
                </c:pt>
                <c:pt idx="4">
                  <c:v>-1.1289419667848416E-2</c:v>
                </c:pt>
                <c:pt idx="5">
                  <c:v>-1.4324248907078221E-2</c:v>
                </c:pt>
                <c:pt idx="6">
                  <c:v>-2.5025301315668311E-2</c:v>
                </c:pt>
                <c:pt idx="7">
                  <c:v>-1.997595486913888E-2</c:v>
                </c:pt>
                <c:pt idx="8">
                  <c:v>-1.7704857248794763E-2</c:v>
                </c:pt>
                <c:pt idx="9">
                  <c:v>-2.3047847331059152E-2</c:v>
                </c:pt>
                <c:pt idx="10">
                  <c:v>-1.524021931047297E-2</c:v>
                </c:pt>
                <c:pt idx="11">
                  <c:v>-1.7431617987945951E-2</c:v>
                </c:pt>
                <c:pt idx="12">
                  <c:v>-1.5331722728117407E-2</c:v>
                </c:pt>
                <c:pt idx="13">
                  <c:v>-2.3947683522151535E-2</c:v>
                </c:pt>
                <c:pt idx="14">
                  <c:v>-2.6637273812804133E-2</c:v>
                </c:pt>
                <c:pt idx="15">
                  <c:v>-3.0998536942209172E-2</c:v>
                </c:pt>
                <c:pt idx="16">
                  <c:v>-3.1883793166453386E-2</c:v>
                </c:pt>
                <c:pt idx="17">
                  <c:v>-3.3737576365460001E-2</c:v>
                </c:pt>
                <c:pt idx="18">
                  <c:v>-3.8646466479179797E-2</c:v>
                </c:pt>
                <c:pt idx="19">
                  <c:v>-4.2814560563634543E-2</c:v>
                </c:pt>
                <c:pt idx="20">
                  <c:v>-4.3505731564220551E-2</c:v>
                </c:pt>
                <c:pt idx="21">
                  <c:v>-5.5357461223034365E-2</c:v>
                </c:pt>
                <c:pt idx="22">
                  <c:v>-6.3621100998497757E-2</c:v>
                </c:pt>
                <c:pt idx="23">
                  <c:v>-7.0520129813174307E-2</c:v>
                </c:pt>
                <c:pt idx="24">
                  <c:v>-7.4740242731162115E-2</c:v>
                </c:pt>
                <c:pt idx="25">
                  <c:v>-8.0680142274659375E-2</c:v>
                </c:pt>
                <c:pt idx="26">
                  <c:v>-6.8038824711200319E-2</c:v>
                </c:pt>
                <c:pt idx="27">
                  <c:v>-7.0761355479509083E-2</c:v>
                </c:pt>
                <c:pt idx="28">
                  <c:v>-6.4829214615707537E-2</c:v>
                </c:pt>
                <c:pt idx="29">
                  <c:v>-6.4829214615707537E-2</c:v>
                </c:pt>
                <c:pt idx="30">
                  <c:v>-8.4214181130212867E-2</c:v>
                </c:pt>
                <c:pt idx="31">
                  <c:v>-0.10179845098830166</c:v>
                </c:pt>
                <c:pt idx="32">
                  <c:v>-0.12260948853337521</c:v>
                </c:pt>
                <c:pt idx="33">
                  <c:v>-0.1145518624561402</c:v>
                </c:pt>
                <c:pt idx="34">
                  <c:v>-8.6781474547647522E-2</c:v>
                </c:pt>
                <c:pt idx="35">
                  <c:v>-9.1093935969265044E-2</c:v>
                </c:pt>
                <c:pt idx="36">
                  <c:v>-5.9898562512782784E-2</c:v>
                </c:pt>
                <c:pt idx="37">
                  <c:v>-6.9265583665728964E-2</c:v>
                </c:pt>
                <c:pt idx="38">
                  <c:v>-5.2706093047979262E-2</c:v>
                </c:pt>
                <c:pt idx="39">
                  <c:v>-6.2403808625855046E-2</c:v>
                </c:pt>
                <c:pt idx="40">
                  <c:v>-6.4260287699540605E-2</c:v>
                </c:pt>
                <c:pt idx="41">
                  <c:v>-6.1062575895605056E-2</c:v>
                </c:pt>
                <c:pt idx="42">
                  <c:v>-7.0663918232863873E-2</c:v>
                </c:pt>
                <c:pt idx="43">
                  <c:v>-7.481209025014865E-2</c:v>
                </c:pt>
                <c:pt idx="44">
                  <c:v>-5.2300833622545312E-2</c:v>
                </c:pt>
                <c:pt idx="45">
                  <c:v>7.8224037818648944E-5</c:v>
                </c:pt>
                <c:pt idx="46">
                  <c:v>1.0601199021760849E-2</c:v>
                </c:pt>
                <c:pt idx="47">
                  <c:v>1.0201593960858532E-2</c:v>
                </c:pt>
                <c:pt idx="48">
                  <c:v>4.9562706030256394E-3</c:v>
                </c:pt>
                <c:pt idx="49">
                  <c:v>-1.6413321113671372E-3</c:v>
                </c:pt>
                <c:pt idx="50">
                  <c:v>-6.5329634752640028E-3</c:v>
                </c:pt>
                <c:pt idx="51">
                  <c:v>-1.2981057360913397E-2</c:v>
                </c:pt>
                <c:pt idx="52">
                  <c:v>-1.5035919836914288E-2</c:v>
                </c:pt>
                <c:pt idx="53">
                  <c:v>-1.6703936907469897E-2</c:v>
                </c:pt>
                <c:pt idx="54">
                  <c:v>-1.8799021162106094E-3</c:v>
                </c:pt>
                <c:pt idx="55">
                  <c:v>-5.0499750223753862E-3</c:v>
                </c:pt>
                <c:pt idx="56">
                  <c:v>-2.8727829920908993E-4</c:v>
                </c:pt>
                <c:pt idx="57">
                  <c:v>-5.200428678049835E-3</c:v>
                </c:pt>
                <c:pt idx="58">
                  <c:v>7.0118119136841064E-4</c:v>
                </c:pt>
                <c:pt idx="59">
                  <c:v>-4.3917569671736911E-4</c:v>
                </c:pt>
                <c:pt idx="60">
                  <c:v>1.6915972823838511E-3</c:v>
                </c:pt>
                <c:pt idx="61">
                  <c:v>-9.2455474168593888E-3</c:v>
                </c:pt>
                <c:pt idx="62">
                  <c:v>-1.3183894824562409E-2</c:v>
                </c:pt>
                <c:pt idx="63">
                  <c:v>-2.3365563368162746E-2</c:v>
                </c:pt>
                <c:pt idx="64">
                  <c:v>-1.8117975350439613E-2</c:v>
                </c:pt>
                <c:pt idx="65">
                  <c:v>-1.7824788720206736E-2</c:v>
                </c:pt>
                <c:pt idx="66">
                  <c:v>-3.0347178841174015E-2</c:v>
                </c:pt>
                <c:pt idx="67">
                  <c:v>-3.2486276174416531E-2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92-8443-A2D9-BCB561197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454160"/>
        <c:axId val="1659610992"/>
      </c:lineChart>
      <c:dateAx>
        <c:axId val="206645416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59610992"/>
        <c:crosses val="autoZero"/>
        <c:auto val="1"/>
        <c:lblOffset val="100"/>
        <c:baseTimeUnit val="months"/>
      </c:dateAx>
      <c:valAx>
        <c:axId val="16596109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6645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="1">
          <a:solidFill>
            <a:schemeClr val="tx1"/>
          </a:solidFill>
        </a:defRPr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Reële lonen vanaf 2020*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'Reel 2020'!$B$1</c:f>
              <c:strCache>
                <c:ptCount val="1"/>
                <c:pt idx="0">
                  <c:v>caolonen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6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3C-EB47-AEA0-BCA1E01DBF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'Reel 2020'!$A$2:$A$85</c:f>
              <c:numCache>
                <c:formatCode>m/d/yy</c:formatCode>
                <c:ptCount val="84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  <c:pt idx="60">
                  <c:v>45658</c:v>
                </c:pt>
                <c:pt idx="61">
                  <c:v>45689</c:v>
                </c:pt>
                <c:pt idx="62">
                  <c:v>45717</c:v>
                </c:pt>
                <c:pt idx="63">
                  <c:v>45748</c:v>
                </c:pt>
                <c:pt idx="64">
                  <c:v>45778</c:v>
                </c:pt>
                <c:pt idx="65">
                  <c:v>45809</c:v>
                </c:pt>
                <c:pt idx="66">
                  <c:v>45839</c:v>
                </c:pt>
                <c:pt idx="67">
                  <c:v>45870</c:v>
                </c:pt>
                <c:pt idx="68">
                  <c:v>45901</c:v>
                </c:pt>
                <c:pt idx="69">
                  <c:v>45931</c:v>
                </c:pt>
                <c:pt idx="70">
                  <c:v>45962</c:v>
                </c:pt>
                <c:pt idx="71">
                  <c:v>45992</c:v>
                </c:pt>
                <c:pt idx="72">
                  <c:v>46023</c:v>
                </c:pt>
                <c:pt idx="73">
                  <c:v>46054</c:v>
                </c:pt>
                <c:pt idx="74">
                  <c:v>46082</c:v>
                </c:pt>
                <c:pt idx="75">
                  <c:v>46113</c:v>
                </c:pt>
                <c:pt idx="76">
                  <c:v>46143</c:v>
                </c:pt>
                <c:pt idx="77">
                  <c:v>46174</c:v>
                </c:pt>
                <c:pt idx="78">
                  <c:v>46204</c:v>
                </c:pt>
                <c:pt idx="79">
                  <c:v>46235</c:v>
                </c:pt>
                <c:pt idx="80">
                  <c:v>46266</c:v>
                </c:pt>
                <c:pt idx="81">
                  <c:v>46296</c:v>
                </c:pt>
                <c:pt idx="82">
                  <c:v>46327</c:v>
                </c:pt>
                <c:pt idx="83">
                  <c:v>46357</c:v>
                </c:pt>
              </c:numCache>
            </c:numRef>
          </c:cat>
          <c:val>
            <c:numRef>
              <c:f>'Reel 2020'!$B$2:$B$85</c:f>
              <c:numCache>
                <c:formatCode>0.0%</c:formatCode>
                <c:ptCount val="84"/>
                <c:pt idx="0">
                  <c:v>0</c:v>
                </c:pt>
                <c:pt idx="1">
                  <c:v>-5.2800788491774277E-3</c:v>
                </c:pt>
                <c:pt idx="2">
                  <c:v>-6.2343024515917047E-3</c:v>
                </c:pt>
                <c:pt idx="3">
                  <c:v>-9.7745744869466092E-3</c:v>
                </c:pt>
                <c:pt idx="4">
                  <c:v>-7.2986605141365148E-3</c:v>
                </c:pt>
                <c:pt idx="5">
                  <c:v>-8.3564845210465713E-3</c:v>
                </c:pt>
                <c:pt idx="6">
                  <c:v>-1.1251693059784689E-2</c:v>
                </c:pt>
                <c:pt idx="7">
                  <c:v>-5.1420894029806626E-3</c:v>
                </c:pt>
                <c:pt idx="8">
                  <c:v>-2.8366159357091449E-3</c:v>
                </c:pt>
                <c:pt idx="9">
                  <c:v>-7.2746541497240892E-3</c:v>
                </c:pt>
                <c:pt idx="10">
                  <c:v>6.5903042820750777E-4</c:v>
                </c:pt>
                <c:pt idx="11">
                  <c:v>-5.762572470734788E-4</c:v>
                </c:pt>
                <c:pt idx="12">
                  <c:v>7.5213250794035442E-3</c:v>
                </c:pt>
                <c:pt idx="13">
                  <c:v>-1.2946025140883077E-3</c:v>
                </c:pt>
                <c:pt idx="14">
                  <c:v>-3.0644126336996252E-3</c:v>
                </c:pt>
                <c:pt idx="15">
                  <c:v>-6.5534949881781938E-3</c:v>
                </c:pt>
                <c:pt idx="16">
                  <c:v>-6.4841752273290696E-3</c:v>
                </c:pt>
                <c:pt idx="17">
                  <c:v>-7.4115567507954654E-3</c:v>
                </c:pt>
                <c:pt idx="18">
                  <c:v>-6.633684838224187E-3</c:v>
                </c:pt>
                <c:pt idx="19">
                  <c:v>-9.9746968493696995E-3</c:v>
                </c:pt>
                <c:pt idx="20">
                  <c:v>-1.0689581083073718E-2</c:v>
                </c:pt>
                <c:pt idx="21">
                  <c:v>-2.1994707583081058E-2</c:v>
                </c:pt>
                <c:pt idx="22">
                  <c:v>-3.0550201437395369E-2</c:v>
                </c:pt>
                <c:pt idx="23">
                  <c:v>-3.6754968030403568E-2</c:v>
                </c:pt>
                <c:pt idx="24">
                  <c:v>-2.9924432086455583E-2</c:v>
                </c:pt>
                <c:pt idx="25">
                  <c:v>-3.4296698393461639E-2</c:v>
                </c:pt>
                <c:pt idx="26">
                  <c:v>-6.5482866643589349E-2</c:v>
                </c:pt>
                <c:pt idx="27">
                  <c:v>-6.5535314870812475E-2</c:v>
                </c:pt>
                <c:pt idx="28">
                  <c:v>-5.8671597506495851E-2</c:v>
                </c:pt>
                <c:pt idx="29">
                  <c:v>-5.6875169257462339E-2</c:v>
                </c:pt>
                <c:pt idx="30">
                  <c:v>-6.8508656546742361E-2</c:v>
                </c:pt>
                <c:pt idx="31">
                  <c:v>-8.5531786888775982E-2</c:v>
                </c:pt>
                <c:pt idx="32">
                  <c:v>-0.10503428325176414</c:v>
                </c:pt>
                <c:pt idx="33">
                  <c:v>-0.11369097707830517</c:v>
                </c:pt>
                <c:pt idx="34">
                  <c:v>-8.5893589145899701E-2</c:v>
                </c:pt>
                <c:pt idx="35">
                  <c:v>-8.7642633549875934E-2</c:v>
                </c:pt>
                <c:pt idx="36">
                  <c:v>-4.9663430578149544E-2</c:v>
                </c:pt>
                <c:pt idx="37">
                  <c:v>-5.6554713595521507E-2</c:v>
                </c:pt>
                <c:pt idx="38">
                  <c:v>-5.4310232114689591E-2</c:v>
                </c:pt>
                <c:pt idx="39">
                  <c:v>-6.0597115968964763E-2</c:v>
                </c:pt>
                <c:pt idx="40">
                  <c:v>-6.0763328054821944E-2</c:v>
                </c:pt>
                <c:pt idx="41">
                  <c:v>-5.7553666058982766E-2</c:v>
                </c:pt>
                <c:pt idx="42">
                  <c:v>-5.4573994551609377E-2</c:v>
                </c:pt>
                <c:pt idx="43">
                  <c:v>-5.7119241537186304E-2</c:v>
                </c:pt>
                <c:pt idx="44">
                  <c:v>-4.9751475135292815E-2</c:v>
                </c:pt>
                <c:pt idx="45">
                  <c:v>-5.064329454403018E-2</c:v>
                </c:pt>
                <c:pt idx="46">
                  <c:v>-3.8962050862828786E-2</c:v>
                </c:pt>
                <c:pt idx="47">
                  <c:v>-3.6805109169556427E-2</c:v>
                </c:pt>
                <c:pt idx="48">
                  <c:v>-1.4886079189140011E-2</c:v>
                </c:pt>
                <c:pt idx="49">
                  <c:v>-2.0517679829682396E-2</c:v>
                </c:pt>
                <c:pt idx="50">
                  <c:v>-2.3653541384044512E-2</c:v>
                </c:pt>
                <c:pt idx="51">
                  <c:v>-2.7511784705526846E-2</c:v>
                </c:pt>
                <c:pt idx="52">
                  <c:v>-2.7887349784423324E-2</c:v>
                </c:pt>
                <c:pt idx="53">
                  <c:v>-2.6241096354761122E-2</c:v>
                </c:pt>
                <c:pt idx="54">
                  <c:v>-2.4126331337981696E-2</c:v>
                </c:pt>
                <c:pt idx="55">
                  <c:v>-2.6417124965585601E-2</c:v>
                </c:pt>
                <c:pt idx="56">
                  <c:v>-2.1756710017848527E-2</c:v>
                </c:pt>
                <c:pt idx="57">
                  <c:v>-2.1713339303695435E-2</c:v>
                </c:pt>
                <c:pt idx="58">
                  <c:v>-1.590969163604156E-2</c:v>
                </c:pt>
                <c:pt idx="59">
                  <c:v>-1.621874849793396E-2</c:v>
                </c:pt>
                <c:pt idx="60">
                  <c:v>4.6027494500372086E-3</c:v>
                </c:pt>
                <c:pt idx="61">
                  <c:v>-5.560967381128947E-3</c:v>
                </c:pt>
                <c:pt idx="62">
                  <c:v>-7.9099353871333929E-3</c:v>
                </c:pt>
                <c:pt idx="63">
                  <c:v>-1.417732873773696E-2</c:v>
                </c:pt>
                <c:pt idx="64">
                  <c:v>-8.082368179285173E-3</c:v>
                </c:pt>
                <c:pt idx="65">
                  <c:v>-6.9879437481375163E-3</c:v>
                </c:pt>
                <c:pt idx="66">
                  <c:v>-8.6156051526900326E-3</c:v>
                </c:pt>
                <c:pt idx="67">
                  <c:v>-1.0016317903116474E-2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3C-EB47-AEA0-BCA1E01DBFF7}"/>
            </c:ext>
          </c:extLst>
        </c:ser>
        <c:ser>
          <c:idx val="1"/>
          <c:order val="1"/>
          <c:tx>
            <c:strRef>
              <c:f>'Reel 2020'!$C$1</c:f>
              <c:strCache>
                <c:ptCount val="1"/>
                <c:pt idx="0">
                  <c:v>KLM grond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'Reel 2020'!$A$2:$A$85</c:f>
              <c:numCache>
                <c:formatCode>m/d/yy</c:formatCode>
                <c:ptCount val="84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  <c:pt idx="60">
                  <c:v>45658</c:v>
                </c:pt>
                <c:pt idx="61">
                  <c:v>45689</c:v>
                </c:pt>
                <c:pt idx="62">
                  <c:v>45717</c:v>
                </c:pt>
                <c:pt idx="63">
                  <c:v>45748</c:v>
                </c:pt>
                <c:pt idx="64">
                  <c:v>45778</c:v>
                </c:pt>
                <c:pt idx="65">
                  <c:v>45809</c:v>
                </c:pt>
                <c:pt idx="66">
                  <c:v>45839</c:v>
                </c:pt>
                <c:pt idx="67">
                  <c:v>45870</c:v>
                </c:pt>
                <c:pt idx="68">
                  <c:v>45901</c:v>
                </c:pt>
                <c:pt idx="69">
                  <c:v>45931</c:v>
                </c:pt>
                <c:pt idx="70">
                  <c:v>45962</c:v>
                </c:pt>
                <c:pt idx="71">
                  <c:v>45992</c:v>
                </c:pt>
                <c:pt idx="72">
                  <c:v>46023</c:v>
                </c:pt>
                <c:pt idx="73">
                  <c:v>46054</c:v>
                </c:pt>
                <c:pt idx="74">
                  <c:v>46082</c:v>
                </c:pt>
                <c:pt idx="75">
                  <c:v>46113</c:v>
                </c:pt>
                <c:pt idx="76">
                  <c:v>46143</c:v>
                </c:pt>
                <c:pt idx="77">
                  <c:v>46174</c:v>
                </c:pt>
                <c:pt idx="78">
                  <c:v>46204</c:v>
                </c:pt>
                <c:pt idx="79">
                  <c:v>46235</c:v>
                </c:pt>
                <c:pt idx="80">
                  <c:v>46266</c:v>
                </c:pt>
                <c:pt idx="81">
                  <c:v>46296</c:v>
                </c:pt>
                <c:pt idx="82">
                  <c:v>46327</c:v>
                </c:pt>
                <c:pt idx="83">
                  <c:v>46357</c:v>
                </c:pt>
              </c:numCache>
            </c:numRef>
          </c:cat>
          <c:val>
            <c:numRef>
              <c:f>'Reel 2020'!$C$2:$C$85</c:f>
              <c:numCache>
                <c:formatCode>0.0%</c:formatCode>
                <c:ptCount val="84"/>
                <c:pt idx="0" formatCode="General">
                  <c:v>0</c:v>
                </c:pt>
                <c:pt idx="1">
                  <c:v>-6.2828207051761256E-3</c:v>
                </c:pt>
                <c:pt idx="2">
                  <c:v>-8.2358446420213744E-3</c:v>
                </c:pt>
                <c:pt idx="3">
                  <c:v>-1.2763182411030253E-2</c:v>
                </c:pt>
                <c:pt idx="4">
                  <c:v>-1.1289419667848416E-2</c:v>
                </c:pt>
                <c:pt idx="5">
                  <c:v>-1.4324248907078221E-2</c:v>
                </c:pt>
                <c:pt idx="6">
                  <c:v>-2.5025301315668311E-2</c:v>
                </c:pt>
                <c:pt idx="7">
                  <c:v>-1.997595486913888E-2</c:v>
                </c:pt>
                <c:pt idx="8">
                  <c:v>-1.7704857248794763E-2</c:v>
                </c:pt>
                <c:pt idx="9">
                  <c:v>-2.3047847331059152E-2</c:v>
                </c:pt>
                <c:pt idx="10">
                  <c:v>-1.524021931047297E-2</c:v>
                </c:pt>
                <c:pt idx="11">
                  <c:v>-1.7431617987945951E-2</c:v>
                </c:pt>
                <c:pt idx="12">
                  <c:v>-1.5331722728117407E-2</c:v>
                </c:pt>
                <c:pt idx="13">
                  <c:v>-2.3947683522151535E-2</c:v>
                </c:pt>
                <c:pt idx="14">
                  <c:v>-2.6637273812804133E-2</c:v>
                </c:pt>
                <c:pt idx="15">
                  <c:v>-3.0998536942209172E-2</c:v>
                </c:pt>
                <c:pt idx="16">
                  <c:v>-3.1883793166453386E-2</c:v>
                </c:pt>
                <c:pt idx="17">
                  <c:v>-3.3737576365460001E-2</c:v>
                </c:pt>
                <c:pt idx="18">
                  <c:v>-3.8646466479179797E-2</c:v>
                </c:pt>
                <c:pt idx="19">
                  <c:v>-4.2814560563634543E-2</c:v>
                </c:pt>
                <c:pt idx="20">
                  <c:v>-4.3505731564220551E-2</c:v>
                </c:pt>
                <c:pt idx="21">
                  <c:v>-5.5357461223034365E-2</c:v>
                </c:pt>
                <c:pt idx="22">
                  <c:v>-6.3621100998497757E-2</c:v>
                </c:pt>
                <c:pt idx="23">
                  <c:v>-7.0520129813174307E-2</c:v>
                </c:pt>
                <c:pt idx="24">
                  <c:v>-7.4740242731162115E-2</c:v>
                </c:pt>
                <c:pt idx="25">
                  <c:v>-8.0680142274659375E-2</c:v>
                </c:pt>
                <c:pt idx="26">
                  <c:v>-6.8038824711200319E-2</c:v>
                </c:pt>
                <c:pt idx="27">
                  <c:v>-7.0761355479509083E-2</c:v>
                </c:pt>
                <c:pt idx="28">
                  <c:v>-6.4829214615707537E-2</c:v>
                </c:pt>
                <c:pt idx="29">
                  <c:v>-6.4829214615707537E-2</c:v>
                </c:pt>
                <c:pt idx="30">
                  <c:v>-8.4214181130212867E-2</c:v>
                </c:pt>
                <c:pt idx="31">
                  <c:v>-0.10179845098830166</c:v>
                </c:pt>
                <c:pt idx="32">
                  <c:v>-0.12260948853337521</c:v>
                </c:pt>
                <c:pt idx="33">
                  <c:v>-0.1145518624561402</c:v>
                </c:pt>
                <c:pt idx="34">
                  <c:v>-8.6781474547647522E-2</c:v>
                </c:pt>
                <c:pt idx="35">
                  <c:v>-9.1093935969265044E-2</c:v>
                </c:pt>
                <c:pt idx="36">
                  <c:v>-5.9898562512782784E-2</c:v>
                </c:pt>
                <c:pt idx="37">
                  <c:v>-6.9265583665728964E-2</c:v>
                </c:pt>
                <c:pt idx="38">
                  <c:v>-5.2706093047979262E-2</c:v>
                </c:pt>
                <c:pt idx="39">
                  <c:v>-6.2403808625855046E-2</c:v>
                </c:pt>
                <c:pt idx="40">
                  <c:v>-6.4260287699540605E-2</c:v>
                </c:pt>
                <c:pt idx="41">
                  <c:v>-6.1062575895605056E-2</c:v>
                </c:pt>
                <c:pt idx="42">
                  <c:v>-7.0663918232863873E-2</c:v>
                </c:pt>
                <c:pt idx="43">
                  <c:v>-7.481209025014865E-2</c:v>
                </c:pt>
                <c:pt idx="44">
                  <c:v>-5.2300833622545312E-2</c:v>
                </c:pt>
                <c:pt idx="45">
                  <c:v>7.8224037818648944E-5</c:v>
                </c:pt>
                <c:pt idx="46">
                  <c:v>1.0601199021760849E-2</c:v>
                </c:pt>
                <c:pt idx="47">
                  <c:v>1.0201593960858532E-2</c:v>
                </c:pt>
                <c:pt idx="48">
                  <c:v>4.9562706030256394E-3</c:v>
                </c:pt>
                <c:pt idx="49">
                  <c:v>-1.6413321113671372E-3</c:v>
                </c:pt>
                <c:pt idx="50">
                  <c:v>-6.5329634752640028E-3</c:v>
                </c:pt>
                <c:pt idx="51">
                  <c:v>-1.2981057360913397E-2</c:v>
                </c:pt>
                <c:pt idx="52">
                  <c:v>-1.5035919836914288E-2</c:v>
                </c:pt>
                <c:pt idx="53">
                  <c:v>-1.6703936907469897E-2</c:v>
                </c:pt>
                <c:pt idx="54">
                  <c:v>-1.8799021162106094E-3</c:v>
                </c:pt>
                <c:pt idx="55">
                  <c:v>-5.0499750223753862E-3</c:v>
                </c:pt>
                <c:pt idx="56">
                  <c:v>-2.8727829920908993E-4</c:v>
                </c:pt>
                <c:pt idx="57">
                  <c:v>-5.200428678049835E-3</c:v>
                </c:pt>
                <c:pt idx="58">
                  <c:v>7.0118119136841064E-4</c:v>
                </c:pt>
                <c:pt idx="59">
                  <c:v>-4.3917569671736911E-4</c:v>
                </c:pt>
                <c:pt idx="60">
                  <c:v>1.6915972823838511E-3</c:v>
                </c:pt>
                <c:pt idx="61">
                  <c:v>-9.2455474168593888E-3</c:v>
                </c:pt>
                <c:pt idx="62">
                  <c:v>-1.3183894824562409E-2</c:v>
                </c:pt>
                <c:pt idx="63">
                  <c:v>-2.3365563368162746E-2</c:v>
                </c:pt>
                <c:pt idx="64">
                  <c:v>-1.8117975350439613E-2</c:v>
                </c:pt>
                <c:pt idx="65">
                  <c:v>-1.7824788720206736E-2</c:v>
                </c:pt>
                <c:pt idx="66">
                  <c:v>-3.0347178841174015E-2</c:v>
                </c:pt>
                <c:pt idx="67">
                  <c:v>-3.2486276174416531E-2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3C-EB47-AEA0-BCA1E01DBFF7}"/>
            </c:ext>
          </c:extLst>
        </c:ser>
        <c:ser>
          <c:idx val="2"/>
          <c:order val="2"/>
          <c:tx>
            <c:strRef>
              <c:f>'Reel 2020'!$D$1</c:f>
              <c:strCache>
                <c:ptCount val="1"/>
                <c:pt idx="0">
                  <c:v>voorstel directie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67"/>
              <c:layout>
                <c:manualLayout>
                  <c:x val="-6.773510091727572E-2"/>
                  <c:y val="4.9150410672146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3C-EB47-AEA0-BCA1E01DBFF7}"/>
                </c:ext>
              </c:extLst>
            </c:dLbl>
            <c:dLbl>
              <c:idx val="83"/>
              <c:layout>
                <c:manualLayout>
                  <c:x val="-1.2283498524320797E-16"/>
                  <c:y val="-4.7863247863247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3C-EB47-AEA0-BCA1E01DBF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'Reel 2020'!$A$2:$A$85</c:f>
              <c:numCache>
                <c:formatCode>m/d/yy</c:formatCode>
                <c:ptCount val="84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  <c:pt idx="60">
                  <c:v>45658</c:v>
                </c:pt>
                <c:pt idx="61">
                  <c:v>45689</c:v>
                </c:pt>
                <c:pt idx="62">
                  <c:v>45717</c:v>
                </c:pt>
                <c:pt idx="63">
                  <c:v>45748</c:v>
                </c:pt>
                <c:pt idx="64">
                  <c:v>45778</c:v>
                </c:pt>
                <c:pt idx="65">
                  <c:v>45809</c:v>
                </c:pt>
                <c:pt idx="66">
                  <c:v>45839</c:v>
                </c:pt>
                <c:pt idx="67">
                  <c:v>45870</c:v>
                </c:pt>
                <c:pt idx="68">
                  <c:v>45901</c:v>
                </c:pt>
                <c:pt idx="69">
                  <c:v>45931</c:v>
                </c:pt>
                <c:pt idx="70">
                  <c:v>45962</c:v>
                </c:pt>
                <c:pt idx="71">
                  <c:v>45992</c:v>
                </c:pt>
                <c:pt idx="72">
                  <c:v>46023</c:v>
                </c:pt>
                <c:pt idx="73">
                  <c:v>46054</c:v>
                </c:pt>
                <c:pt idx="74">
                  <c:v>46082</c:v>
                </c:pt>
                <c:pt idx="75">
                  <c:v>46113</c:v>
                </c:pt>
                <c:pt idx="76">
                  <c:v>46143</c:v>
                </c:pt>
                <c:pt idx="77">
                  <c:v>46174</c:v>
                </c:pt>
                <c:pt idx="78">
                  <c:v>46204</c:v>
                </c:pt>
                <c:pt idx="79">
                  <c:v>46235</c:v>
                </c:pt>
                <c:pt idx="80">
                  <c:v>46266</c:v>
                </c:pt>
                <c:pt idx="81">
                  <c:v>46296</c:v>
                </c:pt>
                <c:pt idx="82">
                  <c:v>46327</c:v>
                </c:pt>
                <c:pt idx="83">
                  <c:v>46357</c:v>
                </c:pt>
              </c:numCache>
            </c:numRef>
          </c:cat>
          <c:val>
            <c:numRef>
              <c:f>'Reel 2020'!$D$2:$D$85</c:f>
              <c:numCache>
                <c:formatCode>General</c:formatCode>
                <c:ptCount val="84"/>
                <c:pt idx="67" formatCode="0.0%">
                  <c:v>-3.2486276174416531E-2</c:v>
                </c:pt>
                <c:pt idx="68" formatCode="0.0%">
                  <c:v>-2.7839579554890689E-2</c:v>
                </c:pt>
                <c:pt idx="69" formatCode="0.0%">
                  <c:v>-2.2954832614723017E-2</c:v>
                </c:pt>
                <c:pt idx="70" formatCode="0.0%">
                  <c:v>-1.717392784504472E-2</c:v>
                </c:pt>
                <c:pt idx="71" formatCode="0.0%">
                  <c:v>-1.8263052481741229E-2</c:v>
                </c:pt>
                <c:pt idx="72" formatCode="0.0%">
                  <c:v>-1.5790896044500697E-2</c:v>
                </c:pt>
                <c:pt idx="73" formatCode="0.0%">
                  <c:v>-2.6176804806745512E-2</c:v>
                </c:pt>
                <c:pt idx="74" formatCode="0.0%">
                  <c:v>-2.9661093712511681E-2</c:v>
                </c:pt>
                <c:pt idx="75" formatCode="0.0%">
                  <c:v>-3.9271882474902209E-2</c:v>
                </c:pt>
                <c:pt idx="76" formatCode="0.0%">
                  <c:v>-3.3753266806722068E-2</c:v>
                </c:pt>
                <c:pt idx="77" formatCode="0.0%">
                  <c:v>-3.3050183976777218E-2</c:v>
                </c:pt>
                <c:pt idx="78" formatCode="0.0%">
                  <c:v>-3.3064950547808898E-2</c:v>
                </c:pt>
                <c:pt idx="79" formatCode="0.0%">
                  <c:v>-3.4799052142952647E-2</c:v>
                </c:pt>
                <c:pt idx="80" formatCode="0.0%">
                  <c:v>-2.9787913677009052E-2</c:v>
                </c:pt>
                <c:pt idx="81" formatCode="0.0%">
                  <c:v>-3.4175492561392622E-2</c:v>
                </c:pt>
                <c:pt idx="82" formatCode="0.0%">
                  <c:v>-2.8035742748880991E-2</c:v>
                </c:pt>
                <c:pt idx="83" formatCode="0.0%">
                  <c:v>-2.8807477037156005E-2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13C-EB47-AEA0-BCA1E01D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7391616"/>
        <c:axId val="1869102272"/>
      </c:lineChart>
      <c:dateAx>
        <c:axId val="193739161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69102272"/>
        <c:crosses val="autoZero"/>
        <c:auto val="1"/>
        <c:lblOffset val="100"/>
        <c:baseTimeUnit val="months"/>
      </c:dateAx>
      <c:valAx>
        <c:axId val="186910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3739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="1">
          <a:solidFill>
            <a:schemeClr val="tx1"/>
          </a:solidFill>
        </a:defRPr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8354-541A-429D-8E94-93B56378A80A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E919E-1381-4297-966F-6948B0BA1F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90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E919E-1381-4297-966F-6948B0BA1F6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93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A0587-BCBE-F252-0DC4-2E6C2C81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E530384-601A-0E18-5FC6-CF9E7DA7B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7AA2BF3-72DF-EB70-2122-DBD57DB93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19EF46-A01A-238B-F768-437F62CC6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E919E-1381-4297-966F-6948B0BA1F6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22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97E14-DB38-C106-7AC4-532338D82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66BD59C-3DA3-F239-AFBE-C4CA9469C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9B73991-03C1-9F77-3D07-16D146D6F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227FDB-7D60-96ED-EF04-2E512671D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E919E-1381-4297-966F-6948B0BA1F6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37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6AD5B-EEDC-9AFC-1F45-E99F6E63E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E5E2DE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50FD44-D019-7CED-73D3-822DBBE0A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5E2DE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C29E9C-D180-A830-9A20-8FC6DF3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8F4E-6C18-493E-95FD-C4B3CAE4FB70}" type="datetime1">
              <a:rPr lang="nl-NL" smtClean="0"/>
              <a:t>23-9-2025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162DC4-7DEB-D30C-D4A2-43C811D6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CCBF-2A42-4627-8A3C-240674A9B1A5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3538F7E2-2E2A-ADA9-D003-73FBFBFB4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49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5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74CAD0A-29B7-2578-1077-1E3B65A9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E2DE"/>
                </a:solidFill>
              </a:defRPr>
            </a:lvl1pPr>
          </a:lstStyle>
          <a:p>
            <a:fld id="{72EED1D7-1C7C-4276-9F26-27DFFBD85DF2}" type="datetime1">
              <a:rPr lang="nl-NL" smtClean="0"/>
              <a:pPr/>
              <a:t>23-9-2025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53AA6D-0427-738A-A48C-FE95D675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E2DE"/>
                </a:solidFill>
              </a:defRPr>
            </a:lvl1pPr>
          </a:lstStyle>
          <a:p>
            <a:fld id="{CFE8CCBF-2A42-4627-8A3C-240674A9B1A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1CAB45-0ACC-08D5-CBFF-045DDC9B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09"/>
            <a:ext cx="10515600" cy="4828454"/>
          </a:xfrm>
        </p:spPr>
        <p:txBody>
          <a:bodyPr/>
          <a:lstStyle>
            <a:lvl1pPr>
              <a:defRPr>
                <a:solidFill>
                  <a:srgbClr val="E5E2DE"/>
                </a:solidFill>
                <a:latin typeface="Aileron Black"/>
              </a:defRPr>
            </a:lvl1pPr>
            <a:lvl2pPr>
              <a:defRPr>
                <a:solidFill>
                  <a:srgbClr val="E5E2DE"/>
                </a:solidFill>
                <a:latin typeface="Aileron Black"/>
              </a:defRPr>
            </a:lvl2pPr>
            <a:lvl3pPr>
              <a:defRPr>
                <a:solidFill>
                  <a:srgbClr val="E5E2DE"/>
                </a:solidFill>
                <a:latin typeface="Aileron Black"/>
              </a:defRPr>
            </a:lvl3pPr>
            <a:lvl4pPr>
              <a:defRPr>
                <a:solidFill>
                  <a:srgbClr val="E5E2DE"/>
                </a:solidFill>
                <a:latin typeface="Aileron Black"/>
              </a:defRPr>
            </a:lvl4pPr>
            <a:lvl5pPr>
              <a:defRPr>
                <a:solidFill>
                  <a:srgbClr val="E5E2DE"/>
                </a:solidFill>
                <a:latin typeface="Aileron Black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855EEFAC-4946-8304-E88C-23BEDF079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49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74CAD0A-29B7-2578-1077-1E3B65A9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ED1D7-1C7C-4276-9F26-27DFFBD85DF2}" type="datetime1">
              <a:rPr lang="nl-NL" smtClean="0"/>
              <a:pPr/>
              <a:t>23-9-2025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53AA6D-0427-738A-A48C-FE95D675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E8CCBF-2A42-4627-8A3C-240674A9B1A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1CAB45-0ACC-08D5-CBFF-045DDC9B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09"/>
            <a:ext cx="10515600" cy="482845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ileron Black"/>
              </a:defRPr>
            </a:lvl1pPr>
            <a:lvl2pPr>
              <a:defRPr>
                <a:solidFill>
                  <a:schemeClr val="tx1"/>
                </a:solidFill>
                <a:latin typeface="Aileron Black"/>
              </a:defRPr>
            </a:lvl2pPr>
            <a:lvl3pPr>
              <a:defRPr>
                <a:solidFill>
                  <a:schemeClr val="tx1"/>
                </a:solidFill>
                <a:latin typeface="Aileron Black"/>
              </a:defRPr>
            </a:lvl3pPr>
            <a:lvl4pPr>
              <a:defRPr>
                <a:solidFill>
                  <a:schemeClr val="tx1"/>
                </a:solidFill>
                <a:latin typeface="Aileron Black"/>
              </a:defRPr>
            </a:lvl4pPr>
            <a:lvl5pPr>
              <a:defRPr>
                <a:solidFill>
                  <a:schemeClr val="tx1"/>
                </a:solidFill>
                <a:latin typeface="Aileron Black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421F366-1E5A-792A-1900-1FC005F0F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4000" cy="14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84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3B104A05-9C33-A291-3296-36C5A935AE69}"/>
              </a:ext>
            </a:extLst>
          </p:cNvPr>
          <p:cNvSpPr/>
          <p:nvPr userDrawn="1"/>
        </p:nvSpPr>
        <p:spPr>
          <a:xfrm>
            <a:off x="6997960" y="-21063"/>
            <a:ext cx="5194040" cy="6879063"/>
          </a:xfrm>
          <a:prstGeom prst="rect">
            <a:avLst/>
          </a:prstGeom>
          <a:solidFill>
            <a:srgbClr val="2B2B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3DD10EE-2FC0-7BAA-E288-79C62BF4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B2B2B"/>
                </a:solidFill>
              </a:defRPr>
            </a:lvl1pPr>
          </a:lstStyle>
          <a:p>
            <a:fld id="{72EED1D7-1C7C-4276-9F26-27DFFBD85DF2}" type="datetime1">
              <a:rPr lang="nl-NL" smtClean="0"/>
              <a:pPr/>
              <a:t>23-9-2025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687CB2-8B34-80DA-1BD7-17D63917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E2DE"/>
                </a:solidFill>
              </a:defRPr>
            </a:lvl1pPr>
          </a:lstStyle>
          <a:p>
            <a:fld id="{CFE8CCBF-2A42-4627-8A3C-240674A9B1A5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39B06920-A136-9576-D706-6EB21F995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490869"/>
          </a:xfrm>
          <a:prstGeom prst="rect">
            <a:avLst/>
          </a:prstGeom>
        </p:spPr>
      </p:pic>
      <p:sp>
        <p:nvSpPr>
          <p:cNvPr id="8" name="Tijdelijke aanduiding voor tekst 1">
            <a:extLst>
              <a:ext uri="{FF2B5EF4-FFF2-40B4-BE49-F238E27FC236}">
                <a16:creationId xmlns:a16="http://schemas.microsoft.com/office/drawing/2014/main" id="{9EAAB406-5EE5-A8A1-F818-7100046FB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61950"/>
            <a:ext cx="3932237" cy="3811588"/>
          </a:xfrm>
        </p:spPr>
        <p:txBody>
          <a:bodyPr>
            <a:normAutofit/>
          </a:bodyPr>
          <a:lstStyle>
            <a:lvl1pPr>
              <a:defRPr>
                <a:solidFill>
                  <a:srgbClr val="E5E2DE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buFont typeface="+mj-lt"/>
              <a:buAutoNum type="arabicPeriod"/>
            </a:pPr>
            <a:r>
              <a:rPr lang="nl-NL" sz="2000"/>
              <a:t>Klikken om de tekststijl van het model te bewerken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29B131-ED83-74D3-A089-040A4A5D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61750"/>
            <a:ext cx="3932237" cy="1600200"/>
          </a:xfrm>
        </p:spPr>
        <p:txBody>
          <a:bodyPr anchor="b">
            <a:normAutofit/>
          </a:bodyPr>
          <a:lstStyle>
            <a:lvl1pPr>
              <a:defRPr>
                <a:latin typeface="Aileron Black"/>
              </a:defRPr>
            </a:lvl1pPr>
          </a:lstStyle>
          <a:p>
            <a:r>
              <a:rPr lang="nl-NL" sz="3200">
                <a:solidFill>
                  <a:srgbClr val="E5E2DE"/>
                </a:solidFill>
                <a:latin typeface="Aptos Black" panose="020F0502020204030204" pitchFamily="34" charset="0"/>
              </a:rPr>
              <a:t>Klik om stijl te bewerken</a:t>
            </a:r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C49E94C7-1E7E-7575-E155-4F0D75EFF5B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371877"/>
            <a:ext cx="5256212" cy="450166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8638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14E92-3F18-49DC-9457-FB67BFC0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290"/>
            <a:ext cx="10515600" cy="1009651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DD4AA4-4159-B86B-3219-84B6F3B0B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969CFC-BC41-DA47-0B7B-65F5A9F8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E023-CCAF-45AB-9324-5979C7817AF7}" type="datetime1">
              <a:rPr lang="nl-NL" smtClean="0"/>
              <a:t>23-9-2025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A3753D-D0F9-B649-97DC-279B9D28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CCBF-2A42-4627-8A3C-240674A9B1A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1313B92C-3188-156C-62DB-A0AEE4D00A3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33941"/>
            <a:ext cx="9427029" cy="0"/>
          </a:xfrm>
          <a:prstGeom prst="line">
            <a:avLst/>
          </a:prstGeom>
          <a:ln w="38100">
            <a:solidFill>
              <a:srgbClr val="D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85DB51-AC5C-C290-8E56-6ED3FF2CB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4000" cy="14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69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14E92-3F18-49DC-9457-FB67BFC0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290"/>
            <a:ext cx="10515600" cy="1009651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969CFC-BC41-DA47-0B7B-65F5A9F8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B2B2B"/>
                </a:solidFill>
              </a:defRPr>
            </a:lvl1pPr>
          </a:lstStyle>
          <a:p>
            <a:fld id="{35F2E023-CCAF-45AB-9324-5979C7817AF7}" type="datetime1">
              <a:rPr lang="nl-NL" smtClean="0"/>
              <a:pPr/>
              <a:t>23-9-2025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A3753D-D0F9-B649-97DC-279B9D28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B2B2B"/>
                </a:solidFill>
              </a:defRPr>
            </a:lvl1pPr>
          </a:lstStyle>
          <a:p>
            <a:fld id="{CFE8CCBF-2A42-4627-8A3C-240674A9B1A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1313B92C-3188-156C-62DB-A0AEE4D00A3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33941"/>
            <a:ext cx="10515600" cy="0"/>
          </a:xfrm>
          <a:prstGeom prst="line">
            <a:avLst/>
          </a:prstGeom>
          <a:ln w="38100">
            <a:solidFill>
              <a:srgbClr val="D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85DB51-AC5C-C290-8E56-6ED3FF2CB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4000" cy="1453598"/>
          </a:xfrm>
          <a:prstGeom prst="rect">
            <a:avLst/>
          </a:prstGeom>
        </p:spPr>
      </p:pic>
      <p:sp>
        <p:nvSpPr>
          <p:cNvPr id="15" name="Tijdelijke aanduiding voor afbeelding 10">
            <a:extLst>
              <a:ext uri="{FF2B5EF4-FFF2-40B4-BE49-F238E27FC236}">
                <a16:creationId xmlns:a16="http://schemas.microsoft.com/office/drawing/2014/main" id="{3B980F31-0C7D-425C-4299-86AE8932E2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81400" y="2219123"/>
            <a:ext cx="1683327" cy="1704166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jdelijke aanduiding voor afbeelding 10">
            <a:extLst>
              <a:ext uri="{FF2B5EF4-FFF2-40B4-BE49-F238E27FC236}">
                <a16:creationId xmlns:a16="http://schemas.microsoft.com/office/drawing/2014/main" id="{C61AB2F1-52E9-2915-4528-40CA9DBDE4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27275" y="2219118"/>
            <a:ext cx="1683327" cy="1704166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tekst 19">
            <a:extLst>
              <a:ext uri="{FF2B5EF4-FFF2-40B4-BE49-F238E27FC236}">
                <a16:creationId xmlns:a16="http://schemas.microsoft.com/office/drawing/2014/main" id="{C24614B7-31A8-EC80-F81C-C1A68A2365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81399" y="4239809"/>
            <a:ext cx="1683327" cy="9842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4" name="Tijdelijke aanduiding voor tekst 19">
            <a:extLst>
              <a:ext uri="{FF2B5EF4-FFF2-40B4-BE49-F238E27FC236}">
                <a16:creationId xmlns:a16="http://schemas.microsoft.com/office/drawing/2014/main" id="{CC52DCAC-85EF-18BD-F303-293820B3CC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27275" y="4239809"/>
            <a:ext cx="1683327" cy="9842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391300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14E92-3F18-49DC-9457-FB67BFC0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290"/>
            <a:ext cx="10515600" cy="1009651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969CFC-BC41-DA47-0B7B-65F5A9F8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E023-CCAF-45AB-9324-5979C7817AF7}" type="datetime1">
              <a:rPr lang="nl-NL" smtClean="0"/>
              <a:t>23-9-2025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A3753D-D0F9-B649-97DC-279B9D28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CCBF-2A42-4627-8A3C-240674A9B1A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1313B92C-3188-156C-62DB-A0AEE4D00A3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33941"/>
            <a:ext cx="10515600" cy="0"/>
          </a:xfrm>
          <a:prstGeom prst="line">
            <a:avLst/>
          </a:prstGeom>
          <a:ln w="38100">
            <a:solidFill>
              <a:srgbClr val="D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85DB51-AC5C-C290-8E56-6ED3FF2CB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4000" cy="1453598"/>
          </a:xfrm>
          <a:prstGeom prst="rect">
            <a:avLst/>
          </a:prstGeom>
        </p:spPr>
      </p:pic>
      <p:sp>
        <p:nvSpPr>
          <p:cNvPr id="14" name="Tijdelijke aanduiding voor afbeelding 10">
            <a:extLst>
              <a:ext uri="{FF2B5EF4-FFF2-40B4-BE49-F238E27FC236}">
                <a16:creationId xmlns:a16="http://schemas.microsoft.com/office/drawing/2014/main" id="{A97BCC59-6409-9909-10DD-97649718FF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4336" y="2119684"/>
            <a:ext cx="1683327" cy="1704166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5" name="Tijdelijke aanduiding voor afbeelding 10">
            <a:extLst>
              <a:ext uri="{FF2B5EF4-FFF2-40B4-BE49-F238E27FC236}">
                <a16:creationId xmlns:a16="http://schemas.microsoft.com/office/drawing/2014/main" id="{3B980F31-0C7D-425C-4299-86AE8932E2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04604" y="2119684"/>
            <a:ext cx="1683327" cy="1704166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jdelijke aanduiding voor afbeelding 10">
            <a:extLst>
              <a:ext uri="{FF2B5EF4-FFF2-40B4-BE49-F238E27FC236}">
                <a16:creationId xmlns:a16="http://schemas.microsoft.com/office/drawing/2014/main" id="{C61AB2F1-52E9-2915-4528-40CA9DBDE4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04068" y="2119684"/>
            <a:ext cx="1683327" cy="1704166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tekst 19">
            <a:extLst>
              <a:ext uri="{FF2B5EF4-FFF2-40B4-BE49-F238E27FC236}">
                <a16:creationId xmlns:a16="http://schemas.microsoft.com/office/drawing/2014/main" id="{C24614B7-31A8-EC80-F81C-C1A68A2365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4604" y="4239809"/>
            <a:ext cx="1683327" cy="9842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3" name="Tijdelijke aanduiding voor tekst 19">
            <a:extLst>
              <a:ext uri="{FF2B5EF4-FFF2-40B4-BE49-F238E27FC236}">
                <a16:creationId xmlns:a16="http://schemas.microsoft.com/office/drawing/2014/main" id="{3F6EAEA2-A2EB-C2B5-4B57-10EC06A278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54336" y="4239809"/>
            <a:ext cx="1683327" cy="9842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19">
            <a:extLst>
              <a:ext uri="{FF2B5EF4-FFF2-40B4-BE49-F238E27FC236}">
                <a16:creationId xmlns:a16="http://schemas.microsoft.com/office/drawing/2014/main" id="{CC52DCAC-85EF-18BD-F303-293820B3CC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8873" y="4239809"/>
            <a:ext cx="1683327" cy="9842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604169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14E92-3F18-49DC-9457-FB67BFC0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290"/>
            <a:ext cx="10515600" cy="1009651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969CFC-BC41-DA47-0B7B-65F5A9F8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B2B2B"/>
                </a:solidFill>
              </a:defRPr>
            </a:lvl1pPr>
          </a:lstStyle>
          <a:p>
            <a:fld id="{35F2E023-CCAF-45AB-9324-5979C7817AF7}" type="datetime1">
              <a:rPr lang="nl-NL" smtClean="0"/>
              <a:pPr/>
              <a:t>23-9-2025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A3753D-D0F9-B649-97DC-279B9D28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B2B2B"/>
                </a:solidFill>
              </a:defRPr>
            </a:lvl1pPr>
          </a:lstStyle>
          <a:p>
            <a:fld id="{CFE8CCBF-2A42-4627-8A3C-240674A9B1A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1313B92C-3188-156C-62DB-A0AEE4D00A3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33941"/>
            <a:ext cx="10515600" cy="0"/>
          </a:xfrm>
          <a:prstGeom prst="line">
            <a:avLst/>
          </a:prstGeom>
          <a:ln w="38100">
            <a:solidFill>
              <a:srgbClr val="D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85DB51-AC5C-C290-8E56-6ED3FF2CB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4000" cy="1453598"/>
          </a:xfrm>
          <a:prstGeom prst="rect">
            <a:avLst/>
          </a:prstGeom>
        </p:spPr>
      </p:pic>
      <p:sp>
        <p:nvSpPr>
          <p:cNvPr id="15" name="Tijdelijke aanduiding voor afbeelding 10">
            <a:extLst>
              <a:ext uri="{FF2B5EF4-FFF2-40B4-BE49-F238E27FC236}">
                <a16:creationId xmlns:a16="http://schemas.microsoft.com/office/drawing/2014/main" id="{3B980F31-0C7D-425C-4299-86AE8932E2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47655" y="2219123"/>
            <a:ext cx="1683327" cy="1704166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jdelijke aanduiding voor afbeelding 10">
            <a:extLst>
              <a:ext uri="{FF2B5EF4-FFF2-40B4-BE49-F238E27FC236}">
                <a16:creationId xmlns:a16="http://schemas.microsoft.com/office/drawing/2014/main" id="{C61AB2F1-52E9-2915-4528-40CA9DBDE4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61015" y="2219118"/>
            <a:ext cx="1683327" cy="1704166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tekst 19">
            <a:extLst>
              <a:ext uri="{FF2B5EF4-FFF2-40B4-BE49-F238E27FC236}">
                <a16:creationId xmlns:a16="http://schemas.microsoft.com/office/drawing/2014/main" id="{C24614B7-31A8-EC80-F81C-C1A68A2365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47654" y="4239809"/>
            <a:ext cx="1683327" cy="9842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4" name="Tijdelijke aanduiding voor tekst 19">
            <a:extLst>
              <a:ext uri="{FF2B5EF4-FFF2-40B4-BE49-F238E27FC236}">
                <a16:creationId xmlns:a16="http://schemas.microsoft.com/office/drawing/2014/main" id="{CC52DCAC-85EF-18BD-F303-293820B3CC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61017" y="4239809"/>
            <a:ext cx="1683327" cy="9842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3" name="Tijdelijke aanduiding voor afbeelding 10">
            <a:extLst>
              <a:ext uri="{FF2B5EF4-FFF2-40B4-BE49-F238E27FC236}">
                <a16:creationId xmlns:a16="http://schemas.microsoft.com/office/drawing/2014/main" id="{675953F7-8121-BD8D-1DCB-1A1F633514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8200" y="2219123"/>
            <a:ext cx="1683327" cy="1704166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tekst 19">
            <a:extLst>
              <a:ext uri="{FF2B5EF4-FFF2-40B4-BE49-F238E27FC236}">
                <a16:creationId xmlns:a16="http://schemas.microsoft.com/office/drawing/2014/main" id="{448C6CA7-888F-859F-0D17-EA5B100417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8199" y="4239809"/>
            <a:ext cx="1683327" cy="9842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9" name="Tijdelijke aanduiding voor afbeelding 10">
            <a:extLst>
              <a:ext uri="{FF2B5EF4-FFF2-40B4-BE49-F238E27FC236}">
                <a16:creationId xmlns:a16="http://schemas.microsoft.com/office/drawing/2014/main" id="{A992CCBC-EA82-2D84-457F-B90F4DA487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670471" y="2219118"/>
            <a:ext cx="1683327" cy="1704166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 19">
            <a:extLst>
              <a:ext uri="{FF2B5EF4-FFF2-40B4-BE49-F238E27FC236}">
                <a16:creationId xmlns:a16="http://schemas.microsoft.com/office/drawing/2014/main" id="{1B196BA7-54BD-F076-9E92-44B4C3CFCA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0470" y="4239809"/>
            <a:ext cx="1683327" cy="9842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791646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14E92-3F18-49DC-9457-FB67BFC0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290"/>
            <a:ext cx="10515600" cy="1009651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969CFC-BC41-DA47-0B7B-65F5A9F8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E023-CCAF-45AB-9324-5979C7817AF7}" type="datetime1">
              <a:rPr lang="nl-NL" smtClean="0"/>
              <a:t>23-9-2025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A3753D-D0F9-B649-97DC-279B9D28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CCBF-2A42-4627-8A3C-240674A9B1A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1313B92C-3188-156C-62DB-A0AEE4D00A3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33941"/>
            <a:ext cx="10515600" cy="0"/>
          </a:xfrm>
          <a:prstGeom prst="line">
            <a:avLst/>
          </a:prstGeom>
          <a:ln w="38100">
            <a:solidFill>
              <a:srgbClr val="D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85DB51-AC5C-C290-8E56-6ED3FF2CB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4000" cy="1453598"/>
          </a:xfrm>
          <a:prstGeom prst="rect">
            <a:avLst/>
          </a:prstGeom>
        </p:spPr>
      </p:pic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81D93E08-5097-15CA-171C-F7A8E188A2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119684"/>
            <a:ext cx="1683327" cy="170416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afbeelding 10">
            <a:extLst>
              <a:ext uri="{FF2B5EF4-FFF2-40B4-BE49-F238E27FC236}">
                <a16:creationId xmlns:a16="http://schemas.microsoft.com/office/drawing/2014/main" id="{A97BCC59-6409-9909-10DD-97649718FF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4336" y="2119684"/>
            <a:ext cx="1683327" cy="170416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5" name="Tijdelijke aanduiding voor afbeelding 10">
            <a:extLst>
              <a:ext uri="{FF2B5EF4-FFF2-40B4-BE49-F238E27FC236}">
                <a16:creationId xmlns:a16="http://schemas.microsoft.com/office/drawing/2014/main" id="{3B980F31-0C7D-425C-4299-86AE8932E2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6268" y="2119684"/>
            <a:ext cx="1683327" cy="170416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jdelijke aanduiding voor afbeelding 10">
            <a:extLst>
              <a:ext uri="{FF2B5EF4-FFF2-40B4-BE49-F238E27FC236}">
                <a16:creationId xmlns:a16="http://schemas.microsoft.com/office/drawing/2014/main" id="{C61AB2F1-52E9-2915-4528-40CA9DBDE4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62405" y="2119684"/>
            <a:ext cx="1683327" cy="170416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afbeelding 10">
            <a:extLst>
              <a:ext uri="{FF2B5EF4-FFF2-40B4-BE49-F238E27FC236}">
                <a16:creationId xmlns:a16="http://schemas.microsoft.com/office/drawing/2014/main" id="{5BF4B9E9-B9FF-E8B3-DC23-ED5A552070F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70473" y="2119684"/>
            <a:ext cx="1683327" cy="170416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178924A8-7361-0C7C-5E3B-D377EB4D5B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7623" y="4240213"/>
            <a:ext cx="1683327" cy="9842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19">
            <a:extLst>
              <a:ext uri="{FF2B5EF4-FFF2-40B4-BE49-F238E27FC236}">
                <a16:creationId xmlns:a16="http://schemas.microsoft.com/office/drawing/2014/main" id="{C24614B7-31A8-EC80-F81C-C1A68A2365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6268" y="4240213"/>
            <a:ext cx="1683327" cy="9842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3" name="Tijdelijke aanduiding voor tekst 19">
            <a:extLst>
              <a:ext uri="{FF2B5EF4-FFF2-40B4-BE49-F238E27FC236}">
                <a16:creationId xmlns:a16="http://schemas.microsoft.com/office/drawing/2014/main" id="{3F6EAEA2-A2EB-C2B5-4B57-10EC06A278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54336" y="4239809"/>
            <a:ext cx="1683327" cy="9842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19">
            <a:extLst>
              <a:ext uri="{FF2B5EF4-FFF2-40B4-BE49-F238E27FC236}">
                <a16:creationId xmlns:a16="http://schemas.microsoft.com/office/drawing/2014/main" id="{CC52DCAC-85EF-18BD-F303-293820B3CC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62405" y="4239809"/>
            <a:ext cx="1683327" cy="9842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5" name="Tijdelijke aanduiding voor tekst 19">
            <a:extLst>
              <a:ext uri="{FF2B5EF4-FFF2-40B4-BE49-F238E27FC236}">
                <a16:creationId xmlns:a16="http://schemas.microsoft.com/office/drawing/2014/main" id="{62C04E35-92C0-9517-DFC9-901645F3F7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70472" y="4254818"/>
            <a:ext cx="1683327" cy="9842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03677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910AF-24F3-431A-BDD9-0624A428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655D98-FF8F-35DA-07DC-AF4972AE0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F4618F-6D33-1A7A-913D-651D037EA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FFFA1F-B077-7282-8DAA-1633508F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D1FD-70CD-4F8E-8386-B8E05C3C5CF9}" type="datetime1">
              <a:rPr lang="nl-NL" smtClean="0"/>
              <a:t>23-9-2025</a:t>
            </a:fld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E8D8436-DF10-667A-6505-7C86DED4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CCBF-2A42-4627-8A3C-240674A9B1A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D4FF45E-4AE7-8A9F-B374-5051C9038C1D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9427029" cy="0"/>
          </a:xfrm>
          <a:prstGeom prst="line">
            <a:avLst/>
          </a:prstGeom>
          <a:ln w="38100">
            <a:solidFill>
              <a:srgbClr val="D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C4F6D182-6B30-A7AD-BFB2-99F8C4D82A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4000" cy="14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95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8D2BC-EAF8-86F1-EF70-7560E292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3EA7F0-8DDE-20A9-1CEE-4A142470A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72F8F8-B5AA-3AF8-8392-6330106F6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EB7F0B1-6200-0887-D446-B4D717633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12A4A8-615E-EEB1-BAA7-7F8C1AD7F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FC84946-F1E2-1621-E151-91014D09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86BE-32F3-4FC2-A7AC-A32F184E52A1}" type="datetime1">
              <a:rPr lang="nl-NL" smtClean="0"/>
              <a:t>23-9-2025</a:t>
            </a:fld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7D6EF3A-E2F5-595D-5BE9-CD40BA7D6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CCBF-2A42-4627-8A3C-240674A9B1A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5E0F7D1-49DD-27CF-84BF-826E46DBF85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81163"/>
            <a:ext cx="9427029" cy="0"/>
          </a:xfrm>
          <a:prstGeom prst="line">
            <a:avLst/>
          </a:prstGeom>
          <a:ln w="38100">
            <a:solidFill>
              <a:srgbClr val="D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E7E9903-D08C-F2C0-D5C5-602BDC9D0D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4000" cy="14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1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ige driehoek 8">
            <a:extLst>
              <a:ext uri="{FF2B5EF4-FFF2-40B4-BE49-F238E27FC236}">
                <a16:creationId xmlns:a16="http://schemas.microsoft.com/office/drawing/2014/main" id="{A9329434-C1D2-F580-4DDC-59DFD94E7DD6}"/>
              </a:ext>
            </a:extLst>
          </p:cNvPr>
          <p:cNvSpPr/>
          <p:nvPr userDrawn="1"/>
        </p:nvSpPr>
        <p:spPr>
          <a:xfrm rot="16200000">
            <a:off x="2667000" y="-2667000"/>
            <a:ext cx="6857999" cy="12192000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26AD5B-EEDC-9AFC-1F45-E99F6E63E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99" y="389107"/>
            <a:ext cx="9144000" cy="2387600"/>
          </a:xfrm>
        </p:spPr>
        <p:txBody>
          <a:bodyPr anchor="t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69743B1-3566-0A47-52AE-AC0D4A36B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453598"/>
          </a:xfrm>
          <a:prstGeom prst="rect">
            <a:avLst/>
          </a:prstGeom>
        </p:spPr>
      </p:pic>
      <p:sp>
        <p:nvSpPr>
          <p:cNvPr id="16" name="Tijdelijke aanduiding voor tekst 19">
            <a:extLst>
              <a:ext uri="{FF2B5EF4-FFF2-40B4-BE49-F238E27FC236}">
                <a16:creationId xmlns:a16="http://schemas.microsoft.com/office/drawing/2014/main" id="{C6511FEE-DFB9-A58C-5FE8-B9854E64F6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02909" y="4222961"/>
            <a:ext cx="7148946" cy="2387600"/>
          </a:xfrm>
        </p:spPr>
        <p:txBody>
          <a:bodyPr anchor="ctr">
            <a:noAutofit/>
          </a:bodyPr>
          <a:lstStyle>
            <a:lvl1pPr marL="0" indent="0" algn="r">
              <a:buNone/>
              <a:defRPr sz="6000" b="1">
                <a:solidFill>
                  <a:schemeClr val="bg2"/>
                </a:solidFill>
                <a:latin typeface="Aileron Black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47310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DE56D-B817-155F-55BA-FF8C7670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3CAF0AB-67D5-B656-0F53-C10231FD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182D-0277-4F88-9D03-575A801964E2}" type="datetime1">
              <a:rPr lang="nl-NL" smtClean="0"/>
              <a:t>23-9-2025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9CE647-69F1-8894-2B37-E13EBCE2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CCBF-2A42-4627-8A3C-240674A9B1A5}" type="slidenum">
              <a:rPr lang="nl-NL" smtClean="0"/>
              <a:t>‹nr.›</a:t>
            </a:fld>
            <a:endParaRPr lang="nl-NL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AC5C4F7-6173-E297-C3EF-1F4CCEDD9DB0}"/>
              </a:ext>
            </a:extLst>
          </p:cNvPr>
          <p:cNvCxnSpPr>
            <a:cxnSpLocks/>
          </p:cNvCxnSpPr>
          <p:nvPr userDrawn="1"/>
        </p:nvCxnSpPr>
        <p:spPr>
          <a:xfrm>
            <a:off x="815109" y="1690688"/>
            <a:ext cx="9427029" cy="0"/>
          </a:xfrm>
          <a:prstGeom prst="line">
            <a:avLst/>
          </a:prstGeom>
          <a:ln w="38100">
            <a:solidFill>
              <a:srgbClr val="D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834EA404-F656-E624-7111-961C9D43C9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4000" cy="14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81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75A1D-73D8-2366-9F31-EB64603C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4E993B-85A1-82B4-13E9-48476C911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A59E75-CDBF-81DE-22FA-03EE968F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1694-8923-4AA7-B326-5783896B76B9}" type="datetime1">
              <a:rPr lang="nl-NL" smtClean="0"/>
              <a:t>23-9-2025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40DC68-27DC-6882-9F11-4CD8414B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CCBF-2A42-4627-8A3C-240674A9B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853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89484E1-8ACF-CBB5-CAC2-4DBB4E21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BC67-1E56-486F-9AB2-755ECA3BB1A6}" type="datetime1">
              <a:rPr lang="nl-NL" smtClean="0"/>
              <a:t>23-9-2025</a:t>
            </a:fld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E50AC0-3B56-E4DA-8BA5-5271659C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CCBF-2A42-4627-8A3C-240674A9B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752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94DC8-25BA-CD37-A7A8-D669A2E2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>
                <a:latin typeface="Aileron Black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EF041D-B317-753C-5984-38F9E91E2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275F0B-6837-7C08-12DF-AB8E7FF83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620121-AA6B-432F-420B-0EFECBEA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0764-FA54-4041-A463-89596DB7BB54}" type="datetime1">
              <a:rPr lang="nl-NL" smtClean="0"/>
              <a:t>23-9-2025</a:t>
            </a:fld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8C4712-DADF-D2AB-4FAE-E6E0D16D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CCBF-2A42-4627-8A3C-240674A9B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94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9DDC1-608D-6E02-A530-BBF96D79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7DED14F-5514-73D3-7FA7-355E93654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878BA2-8EE1-4981-4D2E-53CC97336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431028-1BD4-D7CC-084A-E35BAB5B5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6BED-301E-4ABB-83E1-4D19163AA475}" type="datetime1">
              <a:rPr lang="nl-NL" smtClean="0"/>
              <a:t>23-9-2025</a:t>
            </a:fld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158B86-9B47-321E-6E71-7EF3501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CCBF-2A42-4627-8A3C-240674A9B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409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1349E-B48D-E533-EE58-3CFCF565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2819B6A-E0E5-8D46-6CFA-0E07BB983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5B6BC6-8DA9-CD82-7882-ADF01F9F7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34BB8-FFD1-4F60-82B1-CA8D356FFF4E}" type="datetime1">
              <a:rPr lang="nl-NL" smtClean="0"/>
              <a:t>23-9-2025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446414-36F3-8728-4451-391B7913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CCBF-2A42-4627-8A3C-240674A9B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873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CAD660A-FFC1-1DD4-8E3E-D4BDD8A31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5791AC-F976-180E-ADD0-B67FF7625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29800B-A87B-E07E-75C7-56F562A3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A7A4-E7A7-479A-A99B-F3FDAB589FB6}" type="datetime1">
              <a:rPr lang="nl-NL" smtClean="0"/>
              <a:t>23-9-2025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CB5168-AAD1-3590-C5E5-20395D14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CCBF-2A42-4627-8A3C-240674A9B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45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6AD5B-EEDC-9AFC-1F45-E99F6E63E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B2B2B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50FD44-D019-7CED-73D3-822DBBE0A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B2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C29E9C-D180-A830-9A20-8FC6DF3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B2B2B"/>
                </a:solidFill>
              </a:defRPr>
            </a:lvl1pPr>
          </a:lstStyle>
          <a:p>
            <a:fld id="{C5C98F4E-6C18-493E-95FD-C4B3CAE4FB70}" type="datetime1">
              <a:rPr lang="nl-NL" smtClean="0"/>
              <a:pPr/>
              <a:t>23-9-2025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162DC4-7DEB-D30C-D4A2-43C811D6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B2B2B"/>
                </a:solidFill>
              </a:defRPr>
            </a:lvl1pPr>
          </a:lstStyle>
          <a:p>
            <a:fld id="{CFE8CCBF-2A42-4627-8A3C-240674A9B1A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F11829C-AD54-9C6B-A5AC-11B47C154B99}"/>
              </a:ext>
            </a:extLst>
          </p:cNvPr>
          <p:cNvCxnSpPr>
            <a:cxnSpLocks/>
          </p:cNvCxnSpPr>
          <p:nvPr userDrawn="1"/>
        </p:nvCxnSpPr>
        <p:spPr>
          <a:xfrm>
            <a:off x="1382485" y="3539981"/>
            <a:ext cx="9427029" cy="0"/>
          </a:xfrm>
          <a:prstGeom prst="line">
            <a:avLst/>
          </a:prstGeom>
          <a:ln w="38100">
            <a:solidFill>
              <a:srgbClr val="DE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4F6AF64B-0C55-0931-0B63-5FD03BB32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4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285B271-7EC5-5F3D-60C4-0EF8B345F9A1}"/>
              </a:ext>
            </a:extLst>
          </p:cNvPr>
          <p:cNvSpPr/>
          <p:nvPr userDrawn="1"/>
        </p:nvSpPr>
        <p:spPr>
          <a:xfrm>
            <a:off x="0" y="0"/>
            <a:ext cx="5194040" cy="6858000"/>
          </a:xfrm>
          <a:prstGeom prst="rect">
            <a:avLst/>
          </a:prstGeom>
          <a:solidFill>
            <a:srgbClr val="2B2B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D8DF418-97B1-D0CC-DE9D-8660A08E5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4000" cy="1453598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07A58781-7991-CAF4-6FFF-69B4DC479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>
              <a:defRPr>
                <a:solidFill>
                  <a:srgbClr val="E5E2DE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buFont typeface="+mj-lt"/>
              <a:buAutoNum type="arabicPeriod"/>
            </a:pPr>
            <a:r>
              <a:rPr lang="nl-NL" sz="2000"/>
              <a:t>Klikken om de tekststijl van het model te bewerken</a:t>
            </a:r>
          </a:p>
        </p:txBody>
      </p:sp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CF87B7A3-A35A-80FA-DECD-19E5ED5C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E2DE"/>
                </a:solidFill>
              </a:defRPr>
            </a:lvl1pPr>
          </a:lstStyle>
          <a:p>
            <a:fld id="{F4E34025-6DA6-444B-91CF-1C5EDBAC4A16}" type="datetime1">
              <a:rPr lang="nl-NL" smtClean="0"/>
              <a:pPr/>
              <a:t>23-9-2025</a:t>
            </a:fld>
            <a:endParaRPr lang="nl-NL"/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D6806CC8-BB9D-6F9E-210D-F24CA796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B2B2B"/>
                </a:solidFill>
              </a:defRPr>
            </a:lvl1pPr>
          </a:lstStyle>
          <a:p>
            <a:fld id="{CFE8CCBF-2A42-4627-8A3C-240674A9B1A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7E8A70B7-0D24-1466-DFB3-C4352558D8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367327"/>
            <a:ext cx="5256212" cy="450166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06D1647C-0C92-91EA-4AE1-3E290EFF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E5E2DE"/>
                </a:solidFill>
                <a:latin typeface="Aileron Black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7265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285B271-7EC5-5F3D-60C4-0EF8B345F9A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B2B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D8DF418-97B1-D0CC-DE9D-8660A08E5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4000" cy="1453598"/>
          </a:xfrm>
          <a:prstGeom prst="rect">
            <a:avLst/>
          </a:prstGeom>
        </p:spPr>
      </p:pic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CF87B7A3-A35A-80FA-DECD-19E5ED5C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E2DE"/>
                </a:solidFill>
              </a:defRPr>
            </a:lvl1pPr>
          </a:lstStyle>
          <a:p>
            <a:fld id="{F4E34025-6DA6-444B-91CF-1C5EDBAC4A16}" type="datetime1">
              <a:rPr lang="nl-NL" smtClean="0"/>
              <a:pPr/>
              <a:t>23-9-2025</a:t>
            </a:fld>
            <a:endParaRPr lang="nl-NL"/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D6806CC8-BB9D-6F9E-210D-F24CA796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B2B2B"/>
                </a:solidFill>
              </a:defRPr>
            </a:lvl1pPr>
          </a:lstStyle>
          <a:p>
            <a:fld id="{CFE8CCBF-2A42-4627-8A3C-240674A9B1A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7E8A70B7-0D24-1466-DFB3-C4352558D8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511637" y="1385455"/>
            <a:ext cx="5186938" cy="363912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06D1647C-0C92-91EA-4AE1-3E290EFF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63" y="1385454"/>
            <a:ext cx="5270643" cy="1195244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E5E2DE"/>
                </a:solidFill>
                <a:latin typeface="Aileron Black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25FCDF85-1F0D-7305-AFA4-7C766CD1B9D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9894" y="2580698"/>
            <a:ext cx="5256212" cy="363912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19">
            <a:extLst>
              <a:ext uri="{FF2B5EF4-FFF2-40B4-BE49-F238E27FC236}">
                <a16:creationId xmlns:a16="http://schemas.microsoft.com/office/drawing/2014/main" id="{622F1AB2-0F61-681C-384C-0C5D42BE10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1636" y="5024582"/>
            <a:ext cx="5186937" cy="1195243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latin typeface="Aileron Black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069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285B271-7EC5-5F3D-60C4-0EF8B345F9A1}"/>
              </a:ext>
            </a:extLst>
          </p:cNvPr>
          <p:cNvSpPr/>
          <p:nvPr userDrawn="1"/>
        </p:nvSpPr>
        <p:spPr>
          <a:xfrm>
            <a:off x="1" y="0"/>
            <a:ext cx="4096908" cy="6858000"/>
          </a:xfrm>
          <a:prstGeom prst="rect">
            <a:avLst/>
          </a:prstGeom>
          <a:solidFill>
            <a:srgbClr val="2B2B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D8DF418-97B1-D0CC-DE9D-8660A08E5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4000" cy="1453598"/>
          </a:xfrm>
          <a:prstGeom prst="rect">
            <a:avLst/>
          </a:prstGeom>
        </p:spPr>
      </p:pic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CF87B7A3-A35A-80FA-DECD-19E5ED5C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E2DE"/>
                </a:solidFill>
              </a:defRPr>
            </a:lvl1pPr>
          </a:lstStyle>
          <a:p>
            <a:fld id="{F4E34025-6DA6-444B-91CF-1C5EDBAC4A16}" type="datetime1">
              <a:rPr lang="nl-NL" smtClean="0"/>
              <a:pPr/>
              <a:t>23-9-2025</a:t>
            </a:fld>
            <a:endParaRPr lang="nl-NL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06D1647C-0C92-91EA-4AE1-3E290EFF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36" y="2628900"/>
            <a:ext cx="3932237" cy="160020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rgbClr val="E5E2DE"/>
                </a:solidFill>
                <a:latin typeface="Aileron Black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D56A0B19-0FC3-E458-AA4E-E2C1E77956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98350" y="892073"/>
            <a:ext cx="1716992" cy="131274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afbeelding 10">
            <a:extLst>
              <a:ext uri="{FF2B5EF4-FFF2-40B4-BE49-F238E27FC236}">
                <a16:creationId xmlns:a16="http://schemas.microsoft.com/office/drawing/2014/main" id="{EC32B929-09E2-6FDF-21C3-CB08D7CD98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98350" y="2772629"/>
            <a:ext cx="1716992" cy="131274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5" name="Tijdelijke aanduiding voor afbeelding 10">
            <a:extLst>
              <a:ext uri="{FF2B5EF4-FFF2-40B4-BE49-F238E27FC236}">
                <a16:creationId xmlns:a16="http://schemas.microsoft.com/office/drawing/2014/main" id="{BA646075-2891-0313-2586-C8CBD457C3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98350" y="4653185"/>
            <a:ext cx="1716992" cy="131274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tekst 19">
            <a:extLst>
              <a:ext uri="{FF2B5EF4-FFF2-40B4-BE49-F238E27FC236}">
                <a16:creationId xmlns:a16="http://schemas.microsoft.com/office/drawing/2014/main" id="{288D039E-187A-415F-7DC0-E3A9C91EBD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0791" y="892073"/>
            <a:ext cx="4127209" cy="1312742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19">
            <a:extLst>
              <a:ext uri="{FF2B5EF4-FFF2-40B4-BE49-F238E27FC236}">
                <a16:creationId xmlns:a16="http://schemas.microsoft.com/office/drawing/2014/main" id="{EE84E71C-F284-B7AC-CE49-4B1419AB2C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40791" y="2772629"/>
            <a:ext cx="4127209" cy="1312742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86779007-AB89-41C9-C28B-18CBFF1190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40790" y="4653185"/>
            <a:ext cx="4127209" cy="1312742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8417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F16D664-2837-DA2F-FFEC-F8B8A3B883EC}"/>
              </a:ext>
            </a:extLst>
          </p:cNvPr>
          <p:cNvSpPr/>
          <p:nvPr userDrawn="1"/>
        </p:nvSpPr>
        <p:spPr>
          <a:xfrm>
            <a:off x="8095090" y="-1"/>
            <a:ext cx="4096908" cy="6858000"/>
          </a:xfrm>
          <a:prstGeom prst="rect">
            <a:avLst/>
          </a:prstGeom>
          <a:solidFill>
            <a:srgbClr val="2B2B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285B271-7EC5-5F3D-60C4-0EF8B345F9A1}"/>
              </a:ext>
            </a:extLst>
          </p:cNvPr>
          <p:cNvSpPr/>
          <p:nvPr userDrawn="1"/>
        </p:nvSpPr>
        <p:spPr>
          <a:xfrm>
            <a:off x="0" y="0"/>
            <a:ext cx="4096908" cy="6858000"/>
          </a:xfrm>
          <a:prstGeom prst="rect">
            <a:avLst/>
          </a:prstGeom>
          <a:solidFill>
            <a:srgbClr val="2B2B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D8DF418-97B1-D0CC-DE9D-8660A08E5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424" y="1"/>
            <a:ext cx="1084575" cy="1034472"/>
          </a:xfrm>
          <a:prstGeom prst="rect">
            <a:avLst/>
          </a:prstGeom>
        </p:spPr>
      </p:pic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CF87B7A3-A35A-80FA-DECD-19E5ED5C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E2DE"/>
                </a:solidFill>
              </a:defRPr>
            </a:lvl1pPr>
          </a:lstStyle>
          <a:p>
            <a:fld id="{F4E34025-6DA6-444B-91CF-1C5EDBAC4A16}" type="datetime1">
              <a:rPr lang="nl-NL" smtClean="0"/>
              <a:pPr/>
              <a:t>23-9-2025</a:t>
            </a:fld>
            <a:endParaRPr lang="nl-NL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06D1647C-0C92-91EA-4AE1-3E290EFF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425" y="702567"/>
            <a:ext cx="3932237" cy="160020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rgbClr val="E5E2DE"/>
                </a:solidFill>
                <a:latin typeface="Aileron Black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568FDA6E-15F5-231F-45AF-6BF6B865669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338" y="2296443"/>
            <a:ext cx="3932237" cy="3651749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31741374-B852-9F95-A8C0-AFB77476B4F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77425" y="2296443"/>
            <a:ext cx="3932237" cy="3651749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id="{045EF2C5-D444-0A6E-ADFD-D729F078603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129882" y="2305929"/>
            <a:ext cx="3932237" cy="364226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8" name="Tijdelijke aanduiding voor tekst 19">
            <a:extLst>
              <a:ext uri="{FF2B5EF4-FFF2-40B4-BE49-F238E27FC236}">
                <a16:creationId xmlns:a16="http://schemas.microsoft.com/office/drawing/2014/main" id="{E76ED51C-FE84-C5B9-BBC2-40177C19FC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29881" y="712053"/>
            <a:ext cx="3932238" cy="1593876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latin typeface="Aileron Black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stijl te bewerken</a:t>
            </a:r>
          </a:p>
        </p:txBody>
      </p:sp>
      <p:sp>
        <p:nvSpPr>
          <p:cNvPr id="21" name="Tijdelijke aanduiding voor tekst 19">
            <a:extLst>
              <a:ext uri="{FF2B5EF4-FFF2-40B4-BE49-F238E27FC236}">
                <a16:creationId xmlns:a16="http://schemas.microsoft.com/office/drawing/2014/main" id="{3EFBB6B8-9523-43E2-E635-6B218DE063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7" y="702567"/>
            <a:ext cx="3932237" cy="1593876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Aileron Black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0642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960EAAB-E9DD-F911-9BA0-875EDADEF860}"/>
              </a:ext>
            </a:extLst>
          </p:cNvPr>
          <p:cNvSpPr/>
          <p:nvPr userDrawn="1"/>
        </p:nvSpPr>
        <p:spPr>
          <a:xfrm>
            <a:off x="0" y="0"/>
            <a:ext cx="3049200" cy="6858000"/>
          </a:xfrm>
          <a:prstGeom prst="rect">
            <a:avLst/>
          </a:prstGeom>
          <a:solidFill>
            <a:srgbClr val="2B2B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D8DF418-97B1-D0CC-DE9D-8660A08E5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424" y="1"/>
            <a:ext cx="1084575" cy="1034472"/>
          </a:xfrm>
          <a:prstGeom prst="rect">
            <a:avLst/>
          </a:prstGeom>
        </p:spPr>
      </p:pic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568FDA6E-15F5-231F-45AF-6BF6B865669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600" y="2314890"/>
            <a:ext cx="2952000" cy="3651749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1" name="Tijdelijke aanduiding voor tekst 19">
            <a:extLst>
              <a:ext uri="{FF2B5EF4-FFF2-40B4-BE49-F238E27FC236}">
                <a16:creationId xmlns:a16="http://schemas.microsoft.com/office/drawing/2014/main" id="{3EFBB6B8-9523-43E2-E635-6B218DE063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00" y="712906"/>
            <a:ext cx="2952000" cy="1593876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Aileron Black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D0ABCB8-150B-6048-7FA1-22800D50562E}"/>
              </a:ext>
            </a:extLst>
          </p:cNvPr>
          <p:cNvSpPr/>
          <p:nvPr userDrawn="1"/>
        </p:nvSpPr>
        <p:spPr>
          <a:xfrm>
            <a:off x="6142200" y="0"/>
            <a:ext cx="3049200" cy="6858000"/>
          </a:xfrm>
          <a:prstGeom prst="rect">
            <a:avLst/>
          </a:prstGeom>
          <a:solidFill>
            <a:srgbClr val="2B2B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7F25977E-71B4-7BB1-F9FB-A9EF00FCAD62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6190800" y="2314890"/>
            <a:ext cx="2952000" cy="3651749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ijdelijke aanduiding voor tekst 19">
            <a:extLst>
              <a:ext uri="{FF2B5EF4-FFF2-40B4-BE49-F238E27FC236}">
                <a16:creationId xmlns:a16="http://schemas.microsoft.com/office/drawing/2014/main" id="{CFDBF9BB-46AF-CB49-D05F-86956F3ECB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90800" y="712906"/>
            <a:ext cx="2952000" cy="1593876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Aileron Black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stijl te bewerken</a:t>
            </a:r>
          </a:p>
        </p:txBody>
      </p:sp>
      <p:sp>
        <p:nvSpPr>
          <p:cNvPr id="13" name="Tijdelijke aanduiding voor inhoud 3">
            <a:extLst>
              <a:ext uri="{FF2B5EF4-FFF2-40B4-BE49-F238E27FC236}">
                <a16:creationId xmlns:a16="http://schemas.microsoft.com/office/drawing/2014/main" id="{B8CA073B-A583-EBAE-1045-D28E022FDB81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3095618" y="2314890"/>
            <a:ext cx="2952000" cy="3651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tekst 19">
            <a:extLst>
              <a:ext uri="{FF2B5EF4-FFF2-40B4-BE49-F238E27FC236}">
                <a16:creationId xmlns:a16="http://schemas.microsoft.com/office/drawing/2014/main" id="{AA58027B-1A82-48B1-DCB3-116D2064C7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95618" y="712906"/>
            <a:ext cx="2952000" cy="1593876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Aileron Black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stijl te bewerken</a:t>
            </a:r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F1425F39-9053-E970-59BA-B7D630680F00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9191400" y="2306782"/>
            <a:ext cx="2952000" cy="3651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7" name="Tijdelijke aanduiding voor tekst 19">
            <a:extLst>
              <a:ext uri="{FF2B5EF4-FFF2-40B4-BE49-F238E27FC236}">
                <a16:creationId xmlns:a16="http://schemas.microsoft.com/office/drawing/2014/main" id="{9A3D845C-519A-9B92-F2DD-95977CAD7F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1400" y="704798"/>
            <a:ext cx="2952000" cy="1593876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Aileron Black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4767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285B271-7EC5-5F3D-60C4-0EF8B345F9A1}"/>
              </a:ext>
            </a:extLst>
          </p:cNvPr>
          <p:cNvSpPr/>
          <p:nvPr userDrawn="1"/>
        </p:nvSpPr>
        <p:spPr>
          <a:xfrm>
            <a:off x="1" y="0"/>
            <a:ext cx="4096908" cy="6858000"/>
          </a:xfrm>
          <a:prstGeom prst="rect">
            <a:avLst/>
          </a:prstGeom>
          <a:solidFill>
            <a:srgbClr val="2B2B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D8DF418-97B1-D0CC-DE9D-8660A08E5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4000" cy="1453598"/>
          </a:xfrm>
          <a:prstGeom prst="rect">
            <a:avLst/>
          </a:prstGeom>
        </p:spPr>
      </p:pic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CF87B7A3-A35A-80FA-DECD-19E5ED5C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E2DE"/>
                </a:solidFill>
              </a:defRPr>
            </a:lvl1pPr>
          </a:lstStyle>
          <a:p>
            <a:fld id="{F4E34025-6DA6-444B-91CF-1C5EDBAC4A16}" type="datetime1">
              <a:rPr lang="nl-NL" smtClean="0"/>
              <a:pPr/>
              <a:t>23-9-2025</a:t>
            </a:fld>
            <a:endParaRPr lang="nl-NL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06D1647C-0C92-91EA-4AE1-3E290EFF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36" y="2628900"/>
            <a:ext cx="3932237" cy="160020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rgbClr val="E5E2DE"/>
                </a:solidFill>
                <a:latin typeface="Aileron Black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7" name="Tijdelijke aanduiding voor tekst 19">
            <a:extLst>
              <a:ext uri="{FF2B5EF4-FFF2-40B4-BE49-F238E27FC236}">
                <a16:creationId xmlns:a16="http://schemas.microsoft.com/office/drawing/2014/main" id="{288D039E-187A-415F-7DC0-E3A9C91EBD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0791" y="892073"/>
            <a:ext cx="4127209" cy="1312742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19">
            <a:extLst>
              <a:ext uri="{FF2B5EF4-FFF2-40B4-BE49-F238E27FC236}">
                <a16:creationId xmlns:a16="http://schemas.microsoft.com/office/drawing/2014/main" id="{EE84E71C-F284-B7AC-CE49-4B1419AB2C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40791" y="2772629"/>
            <a:ext cx="4127209" cy="1312742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86779007-AB89-41C9-C28B-18CBFF1190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40790" y="4653185"/>
            <a:ext cx="4127209" cy="1312742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jdelijke aanduiding voor tekst 19">
            <a:extLst>
              <a:ext uri="{FF2B5EF4-FFF2-40B4-BE49-F238E27FC236}">
                <a16:creationId xmlns:a16="http://schemas.microsoft.com/office/drawing/2014/main" id="{10C3280D-5F9C-0590-5D58-07EDD75642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98351" y="892073"/>
            <a:ext cx="1716992" cy="1312742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tekst 19">
            <a:extLst>
              <a:ext uri="{FF2B5EF4-FFF2-40B4-BE49-F238E27FC236}">
                <a16:creationId xmlns:a16="http://schemas.microsoft.com/office/drawing/2014/main" id="{0ADEA39A-21C0-56AE-DDF6-82C465939A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98351" y="2772629"/>
            <a:ext cx="1716992" cy="1312742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tekst 19">
            <a:extLst>
              <a:ext uri="{FF2B5EF4-FFF2-40B4-BE49-F238E27FC236}">
                <a16:creationId xmlns:a16="http://schemas.microsoft.com/office/drawing/2014/main" id="{4F013547-C3AB-9DA0-13E3-E349C457EA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98352" y="4653185"/>
            <a:ext cx="1716992" cy="1312742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3382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8369477-49A5-BD23-6921-55A0CB955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ECC991-1B0A-86E7-76AB-B75F527DC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EB797F-B66A-A0D8-72BC-558532C8B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B2B2B"/>
                </a:solidFill>
              </a:defRPr>
            </a:lvl1pPr>
          </a:lstStyle>
          <a:p>
            <a:fld id="{72EED1D7-1C7C-4276-9F26-27DFFBD85DF2}" type="datetime1">
              <a:rPr lang="nl-NL" smtClean="0"/>
              <a:pPr/>
              <a:t>23-9-2025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0420C8-539B-09C4-574E-E3F1845FD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B2B2B"/>
                </a:solidFill>
              </a:defRPr>
            </a:lvl1pPr>
          </a:lstStyle>
          <a:p>
            <a:fld id="{CFE8CCBF-2A42-4627-8A3C-240674A9B1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83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3" r:id="rId2"/>
    <p:sldLayoutId id="2147483724" r:id="rId3"/>
    <p:sldLayoutId id="2147483720" r:id="rId4"/>
    <p:sldLayoutId id="2147483736" r:id="rId5"/>
    <p:sldLayoutId id="2147483731" r:id="rId6"/>
    <p:sldLayoutId id="2147483734" r:id="rId7"/>
    <p:sldLayoutId id="2147483735" r:id="rId8"/>
    <p:sldLayoutId id="2147483732" r:id="rId9"/>
    <p:sldLayoutId id="2147483722" r:id="rId10"/>
    <p:sldLayoutId id="2147483730" r:id="rId11"/>
    <p:sldLayoutId id="2147483723" r:id="rId12"/>
    <p:sldLayoutId id="2147483662" r:id="rId13"/>
    <p:sldLayoutId id="2147483728" r:id="rId14"/>
    <p:sldLayoutId id="2147483726" r:id="rId15"/>
    <p:sldLayoutId id="2147483729" r:id="rId16"/>
    <p:sldLayoutId id="2147483725" r:id="rId17"/>
    <p:sldLayoutId id="2147483664" r:id="rId18"/>
    <p:sldLayoutId id="2147483665" r:id="rId19"/>
    <p:sldLayoutId id="2147483666" r:id="rId20"/>
    <p:sldLayoutId id="2147483663" r:id="rId21"/>
    <p:sldLayoutId id="2147483667" r:id="rId22"/>
    <p:sldLayoutId id="2147483668" r:id="rId23"/>
    <p:sldLayoutId id="2147483669" r:id="rId24"/>
    <p:sldLayoutId id="2147483670" r:id="rId25"/>
    <p:sldLayoutId id="2147483671" r:id="rId2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Aileron Black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C2A76-9A6A-9D89-F366-2A04F96EC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86556-CBC1-B944-F26F-C66DBDA30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b="1">
                <a:solidFill>
                  <a:srgbClr val="E5E2DE"/>
                </a:solidFill>
                <a:latin typeface="Aileron Black" pitchFamily="2" charset="77"/>
              </a:rPr>
              <a:t>Wat je </a:t>
            </a:r>
            <a:r>
              <a:rPr lang="nl-NL" b="1">
                <a:solidFill>
                  <a:srgbClr val="00B0F0"/>
                </a:solidFill>
                <a:latin typeface="Aileron Black" pitchFamily="2" charset="77"/>
              </a:rPr>
              <a:t>moet</a:t>
            </a:r>
            <a:r>
              <a:rPr lang="nl-NL" b="1">
                <a:latin typeface="Aileron Black" pitchFamily="2" charset="77"/>
              </a:rPr>
              <a:t> </a:t>
            </a:r>
            <a:r>
              <a:rPr lang="nl-NL" b="1">
                <a:solidFill>
                  <a:srgbClr val="E5E2DE"/>
                </a:solidFill>
                <a:latin typeface="Aileron Black" pitchFamily="2" charset="77"/>
              </a:rPr>
              <a:t>weten over de </a:t>
            </a:r>
            <a:r>
              <a:rPr lang="nl-NL">
                <a:solidFill>
                  <a:srgbClr val="00B0F0"/>
                </a:solidFill>
                <a:latin typeface="Aileron Black" pitchFamily="2" charset="77"/>
              </a:rPr>
              <a:t>l</a:t>
            </a:r>
            <a:r>
              <a:rPr lang="nl-NL" b="1">
                <a:solidFill>
                  <a:srgbClr val="00B0F0"/>
                </a:solidFill>
                <a:latin typeface="Aileron Black" pitchFamily="2" charset="77"/>
              </a:rPr>
              <a:t>ooneis</a:t>
            </a:r>
            <a:r>
              <a:rPr lang="nl-NL" b="1">
                <a:solidFill>
                  <a:srgbClr val="E5E2DE"/>
                </a:solidFill>
                <a:latin typeface="Aileron Black" pitchFamily="2" charset="77"/>
              </a:rPr>
              <a:t> van </a:t>
            </a:r>
            <a:r>
              <a:rPr lang="nl-NL" b="1">
                <a:solidFill>
                  <a:srgbClr val="00B0F0"/>
                </a:solidFill>
                <a:latin typeface="Aileron Black" pitchFamily="2" charset="77"/>
              </a:rPr>
              <a:t>FNV Grond bij KLM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33A40E-3306-365B-E26B-30D0F793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813-6437-4E9C-B9CD-0719C9E0BB6F}" type="datetime1">
              <a:rPr lang="nl-NL" smtClean="0"/>
              <a:t>23-9-2025</a:t>
            </a:fld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C3C7FD-7664-32FC-D375-3DD41F03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5F18-5495-4B0C-971C-1B884A44C288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C2098781-0436-939C-15CB-81E2BDBC1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49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47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CCF2B-56BA-019C-120A-4B38524D7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28736E1F-D817-C401-68BB-9AA76A180F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Het bod zou meelopen met de </a:t>
            </a:r>
            <a:r>
              <a:rPr lang="nl-NL">
                <a:solidFill>
                  <a:srgbClr val="00B0F0"/>
                </a:solidFill>
              </a:rPr>
              <a:t>Nederlandse koopkracht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83B994A-4F56-7F29-0541-43992305B0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74369" y="4324561"/>
            <a:ext cx="8821029" cy="2387600"/>
          </a:xfrm>
        </p:spPr>
        <p:txBody>
          <a:bodyPr/>
          <a:lstStyle/>
          <a:p>
            <a:r>
              <a:rPr lang="nl-NL">
                <a:cs typeface="Poppins"/>
              </a:rPr>
              <a:t>...maar </a:t>
            </a:r>
          </a:p>
          <a:p>
            <a:r>
              <a:rPr lang="nl-NL">
                <a:cs typeface="Poppins"/>
              </a:rPr>
              <a:t>loopt juist achter</a:t>
            </a:r>
          </a:p>
        </p:txBody>
      </p:sp>
      <p:pic>
        <p:nvPicPr>
          <p:cNvPr id="2" name="Tijdelijke aanduiding voor afbeelding 13">
            <a:extLst>
              <a:ext uri="{FF2B5EF4-FFF2-40B4-BE49-F238E27FC236}">
                <a16:creationId xmlns:a16="http://schemas.microsoft.com/office/drawing/2014/main" id="{BEB6CB4B-B0AB-56A9-211B-C9A3584E47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95" b="11795"/>
          <a:stretch/>
        </p:blipFill>
        <p:spPr>
          <a:xfrm>
            <a:off x="655000" y="3429000"/>
            <a:ext cx="1716992" cy="13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7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DD836-F35D-A587-A6EE-F6F5F6FF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FEA80F44-7C6A-0B21-528B-3B210F59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2" y="748344"/>
            <a:ext cx="3932237" cy="1600200"/>
          </a:xfrm>
        </p:spPr>
        <p:txBody>
          <a:bodyPr/>
          <a:lstStyle/>
          <a:p>
            <a:pPr algn="ctr"/>
            <a:r>
              <a:rPr lang="nl-NL"/>
              <a:t>koopkrachtverlies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790250EF-8CBC-6C5F-F5E0-F67A90EA0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032" y="1509684"/>
            <a:ext cx="4187551" cy="4187551"/>
          </a:xfrm>
          <a:prstGeom prst="rect">
            <a:avLst/>
          </a:prstGeom>
        </p:spPr>
      </p:pic>
      <p:sp>
        <p:nvSpPr>
          <p:cNvPr id="27" name="Titel 5">
            <a:extLst>
              <a:ext uri="{FF2B5EF4-FFF2-40B4-BE49-F238E27FC236}">
                <a16:creationId xmlns:a16="http://schemas.microsoft.com/office/drawing/2014/main" id="{90636608-16DB-5B8C-8380-FE702D63EDEF}"/>
              </a:ext>
            </a:extLst>
          </p:cNvPr>
          <p:cNvSpPr txBox="1">
            <a:spLocks/>
          </p:cNvSpPr>
          <p:nvPr/>
        </p:nvSpPr>
        <p:spPr>
          <a:xfrm>
            <a:off x="4388149" y="-90516"/>
            <a:ext cx="6978056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E5E2DE"/>
                </a:solidFill>
                <a:latin typeface="Aileron Black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chemeClr val="tx1"/>
                </a:solidFill>
              </a:rPr>
              <a:t>Het voorstel van de directie betekent achteruitgang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C360914-22ED-C8BD-9910-F3DC16D770B6}"/>
              </a:ext>
            </a:extLst>
          </p:cNvPr>
          <p:cNvSpPr txBox="1"/>
          <p:nvPr/>
        </p:nvSpPr>
        <p:spPr>
          <a:xfrm>
            <a:off x="4837814" y="6581001"/>
            <a:ext cx="4455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/>
              <a:t>*voorstel directie op basis van inflatieverwachtingen CPB</a:t>
            </a:r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E67B4EBF-E590-6B5B-C62B-86B7CDAAA8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676116"/>
              </p:ext>
            </p:extLst>
          </p:nvPr>
        </p:nvGraphicFramePr>
        <p:xfrm>
          <a:off x="4529137" y="1509685"/>
          <a:ext cx="7429501" cy="469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125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5C42F-3F91-6ACB-C463-7BB5975CC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27B5161B-3620-EFBE-00C5-C52D54E1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2" y="748344"/>
            <a:ext cx="3932237" cy="1600200"/>
          </a:xfrm>
        </p:spPr>
        <p:txBody>
          <a:bodyPr/>
          <a:lstStyle/>
          <a:p>
            <a:pPr algn="ctr"/>
            <a:r>
              <a:rPr lang="nl-NL"/>
              <a:t>Rondkomen</a:t>
            </a:r>
            <a:endParaRPr lang="en-US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7A2F5997-FB32-4421-E80C-3F4E967E3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032" y="1509684"/>
            <a:ext cx="4187551" cy="4187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A25DD6-9467-5346-22DC-5801F4A1C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655" y="0"/>
            <a:ext cx="6307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9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0FC2B-8F10-23DA-D8D8-E92ADC278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13BF4C26-EEC1-5645-4FB8-B545CCCC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38" y="748344"/>
            <a:ext cx="3932237" cy="1600200"/>
          </a:xfrm>
        </p:spPr>
        <p:txBody>
          <a:bodyPr/>
          <a:lstStyle/>
          <a:p>
            <a:r>
              <a:rPr lang="nl-NL" dirty="0"/>
              <a:t>Ongelijkheid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F99328-274E-F3F1-D1B3-D165DB201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94" y="2399598"/>
            <a:ext cx="3535723" cy="2909958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B3E5AA7B-E2F3-213F-24FC-C075236CF189}"/>
              </a:ext>
            </a:extLst>
          </p:cNvPr>
          <p:cNvSpPr txBox="1"/>
          <p:nvPr/>
        </p:nvSpPr>
        <p:spPr>
          <a:xfrm>
            <a:off x="4831213" y="2089538"/>
            <a:ext cx="253721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 err="1">
                <a:latin typeface="Poppins"/>
                <a:ea typeface="+mn-lt"/>
                <a:cs typeface="+mn-lt"/>
              </a:rPr>
              <a:t>Goedkope</a:t>
            </a:r>
            <a:r>
              <a:rPr lang="en-US" sz="2400" b="1">
                <a:latin typeface="Poppins"/>
                <a:ea typeface="+mn-lt"/>
                <a:cs typeface="+mn-lt"/>
              </a:rPr>
              <a:t> tickets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B986810-11C2-AA14-295B-F84B1579FF17}"/>
              </a:ext>
            </a:extLst>
          </p:cNvPr>
          <p:cNvSpPr txBox="1"/>
          <p:nvPr/>
        </p:nvSpPr>
        <p:spPr>
          <a:xfrm>
            <a:off x="4632955" y="2807661"/>
            <a:ext cx="28519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i="1" dirty="0">
                <a:latin typeface="Poppins"/>
                <a:ea typeface="+mn-lt"/>
                <a:cs typeface="+mn-lt"/>
              </a:rPr>
              <a:t>Extra privileges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voor</a:t>
            </a:r>
            <a:r>
              <a:rPr lang="en-US" sz="1200" i="1" dirty="0">
                <a:latin typeface="Poppins"/>
                <a:ea typeface="+mn-lt"/>
                <a:cs typeface="+mn-lt"/>
              </a:rPr>
              <a:t> cockpit en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hun</a:t>
            </a:r>
            <a:r>
              <a:rPr lang="en-US" sz="1200" i="1" dirty="0">
                <a:latin typeface="Poppins"/>
                <a:ea typeface="+mn-lt"/>
                <a:cs typeface="+mn-lt"/>
              </a:rPr>
              <a:t>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familie</a:t>
            </a:r>
            <a:r>
              <a:rPr lang="en-US" sz="1200" i="1" dirty="0">
                <a:latin typeface="Poppins"/>
                <a:ea typeface="+mn-lt"/>
                <a:cs typeface="+mn-lt"/>
              </a:rPr>
              <a:t> ten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koste</a:t>
            </a:r>
            <a:r>
              <a:rPr lang="en-US" sz="1200" i="1" dirty="0">
                <a:latin typeface="Poppins"/>
                <a:ea typeface="+mn-lt"/>
                <a:cs typeface="+mn-lt"/>
              </a:rPr>
              <a:t> van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verkoopbare</a:t>
            </a:r>
            <a:r>
              <a:rPr lang="en-US" sz="1200" i="1" dirty="0">
                <a:latin typeface="Poppins"/>
                <a:ea typeface="+mn-lt"/>
                <a:cs typeface="+mn-lt"/>
              </a:rPr>
              <a:t> tickets</a:t>
            </a:r>
            <a:endParaRPr lang="en-US" sz="1200" i="1" dirty="0">
              <a:latin typeface="Poppins"/>
              <a:cs typeface="Poppin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D4EF566C-E1CE-C7DF-D1C5-5D68B0877928}"/>
              </a:ext>
            </a:extLst>
          </p:cNvPr>
          <p:cNvSpPr txBox="1"/>
          <p:nvPr/>
        </p:nvSpPr>
        <p:spPr>
          <a:xfrm>
            <a:off x="8401081" y="2117711"/>
            <a:ext cx="34350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>
                <a:latin typeface="Poppins"/>
                <a:ea typeface="+mn-lt"/>
                <a:cs typeface="+mn-lt"/>
              </a:rPr>
              <a:t>Extra </a:t>
            </a:r>
            <a:r>
              <a:rPr lang="en-US" sz="2400" b="1" err="1">
                <a:latin typeface="Poppins"/>
                <a:ea typeface="+mn-lt"/>
                <a:cs typeface="+mn-lt"/>
              </a:rPr>
              <a:t>stoel</a:t>
            </a:r>
            <a:endParaRPr lang="en-US" sz="2400" b="1">
              <a:latin typeface="Poppins"/>
              <a:ea typeface="+mn-lt"/>
              <a:cs typeface="+mn-lt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71BB3E4-C81F-9D5D-F991-0BED76E1A35E}"/>
              </a:ext>
            </a:extLst>
          </p:cNvPr>
          <p:cNvSpPr txBox="1"/>
          <p:nvPr/>
        </p:nvSpPr>
        <p:spPr>
          <a:xfrm>
            <a:off x="8487948" y="5177136"/>
            <a:ext cx="34350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 err="1">
                <a:latin typeface="Poppins"/>
                <a:ea typeface="+mn-lt"/>
                <a:cs typeface="+mn-lt"/>
              </a:rPr>
              <a:t>Loonsverhoging</a:t>
            </a:r>
            <a:r>
              <a:rPr lang="en-US" sz="2400" b="1">
                <a:latin typeface="Poppins"/>
                <a:ea typeface="+mn-lt"/>
                <a:cs typeface="+mn-lt"/>
              </a:rPr>
              <a:t> </a:t>
            </a:r>
            <a:r>
              <a:rPr lang="en-US" sz="2400" b="1" err="1">
                <a:latin typeface="Poppins"/>
                <a:ea typeface="+mn-lt"/>
                <a:cs typeface="+mn-lt"/>
              </a:rPr>
              <a:t>bij</a:t>
            </a:r>
            <a:r>
              <a:rPr lang="en-US" sz="2400" b="1">
                <a:latin typeface="Poppins"/>
                <a:ea typeface="+mn-lt"/>
                <a:cs typeface="+mn-lt"/>
              </a:rPr>
              <a:t> </a:t>
            </a:r>
            <a:r>
              <a:rPr lang="en-US" sz="2400" b="1" err="1">
                <a:latin typeface="Poppins"/>
                <a:ea typeface="+mn-lt"/>
                <a:cs typeface="+mn-lt"/>
              </a:rPr>
              <a:t>meer</a:t>
            </a:r>
            <a:r>
              <a:rPr lang="en-US" sz="2400" b="1">
                <a:latin typeface="Poppins"/>
                <a:ea typeface="+mn-lt"/>
                <a:cs typeface="+mn-lt"/>
              </a:rPr>
              <a:t> </a:t>
            </a:r>
            <a:r>
              <a:rPr lang="en-US" sz="2400" b="1" err="1">
                <a:latin typeface="Poppins"/>
                <a:ea typeface="+mn-lt"/>
                <a:cs typeface="+mn-lt"/>
              </a:rPr>
              <a:t>werk</a:t>
            </a:r>
            <a:endParaRPr lang="en-US" sz="2400" b="1">
              <a:latin typeface="Poppins"/>
              <a:ea typeface="+mn-lt"/>
              <a:cs typeface="+mn-lt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DDEDDC20-92E7-767B-BD79-5ADE0CDBBE11}"/>
              </a:ext>
            </a:extLst>
          </p:cNvPr>
          <p:cNvSpPr txBox="1"/>
          <p:nvPr/>
        </p:nvSpPr>
        <p:spPr>
          <a:xfrm>
            <a:off x="4472270" y="5177137"/>
            <a:ext cx="34350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 err="1">
                <a:latin typeface="Poppins"/>
                <a:ea typeface="+mn-lt"/>
                <a:cs typeface="+mn-lt"/>
              </a:rPr>
              <a:t>Profijt</a:t>
            </a:r>
            <a:r>
              <a:rPr lang="en-US" sz="2400" b="1">
                <a:latin typeface="Poppins"/>
                <a:ea typeface="+mn-lt"/>
                <a:cs typeface="+mn-lt"/>
              </a:rPr>
              <a:t> van </a:t>
            </a:r>
            <a:r>
              <a:rPr lang="en-US" sz="2400" b="1" err="1">
                <a:latin typeface="Poppins"/>
                <a:ea typeface="+mn-lt"/>
                <a:cs typeface="+mn-lt"/>
              </a:rPr>
              <a:t>andere</a:t>
            </a:r>
            <a:r>
              <a:rPr lang="en-US" sz="2400" b="1">
                <a:latin typeface="Poppins"/>
                <a:ea typeface="+mn-lt"/>
                <a:cs typeface="+mn-lt"/>
              </a:rPr>
              <a:t> </a:t>
            </a:r>
            <a:r>
              <a:rPr lang="en-US" sz="2400" b="1" err="1">
                <a:latin typeface="Poppins"/>
                <a:ea typeface="+mn-lt"/>
                <a:cs typeface="+mn-lt"/>
              </a:rPr>
              <a:t>afspraken</a:t>
            </a:r>
            <a:endParaRPr lang="en-US" sz="2400" b="1">
              <a:latin typeface="Poppins"/>
              <a:ea typeface="+mn-lt"/>
              <a:cs typeface="+mn-lt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F4E3DE1-7FAE-CB36-841B-53FFCA6C0896}"/>
              </a:ext>
            </a:extLst>
          </p:cNvPr>
          <p:cNvSpPr txBox="1"/>
          <p:nvPr/>
        </p:nvSpPr>
        <p:spPr>
          <a:xfrm>
            <a:off x="8692628" y="2597369"/>
            <a:ext cx="28519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i="1" dirty="0" err="1">
                <a:latin typeface="Poppins"/>
                <a:ea typeface="+mn-lt"/>
                <a:cs typeface="+mn-lt"/>
              </a:rPr>
              <a:t>Jumpseats</a:t>
            </a:r>
            <a:r>
              <a:rPr lang="en-US" sz="1200" i="1" dirty="0">
                <a:latin typeface="Poppins"/>
                <a:ea typeface="+mn-lt"/>
                <a:cs typeface="+mn-lt"/>
              </a:rPr>
              <a:t>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ingebouwd</a:t>
            </a:r>
            <a:r>
              <a:rPr lang="en-US" sz="1200" i="1" dirty="0">
                <a:latin typeface="Poppins"/>
                <a:ea typeface="+mn-lt"/>
                <a:cs typeface="+mn-lt"/>
              </a:rPr>
              <a:t>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alleen</a:t>
            </a:r>
            <a:r>
              <a:rPr lang="en-US" sz="1200" i="1" dirty="0">
                <a:latin typeface="Poppins"/>
                <a:ea typeface="+mn-lt"/>
                <a:cs typeface="+mn-lt"/>
              </a:rPr>
              <a:t>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voor</a:t>
            </a:r>
            <a:r>
              <a:rPr lang="en-US" sz="1200" i="1" dirty="0">
                <a:latin typeface="Poppins"/>
                <a:ea typeface="+mn-lt"/>
                <a:cs typeface="+mn-lt"/>
              </a:rPr>
              <a:t> cockpit. Verder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geen</a:t>
            </a:r>
            <a:r>
              <a:rPr lang="en-US" sz="1200" i="1" dirty="0">
                <a:latin typeface="Poppins"/>
                <a:ea typeface="+mn-lt"/>
                <a:cs typeface="+mn-lt"/>
              </a:rPr>
              <a:t>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operationeel</a:t>
            </a:r>
            <a:r>
              <a:rPr lang="en-US" sz="1200" i="1" dirty="0">
                <a:latin typeface="Poppins"/>
                <a:ea typeface="+mn-lt"/>
                <a:cs typeface="+mn-lt"/>
              </a:rPr>
              <a:t>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doel</a:t>
            </a:r>
            <a:r>
              <a:rPr lang="en-US" sz="1200" i="1" dirty="0">
                <a:latin typeface="Poppins"/>
                <a:ea typeface="+mn-lt"/>
                <a:cs typeface="+mn-lt"/>
              </a:rPr>
              <a:t>: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kost</a:t>
            </a:r>
            <a:r>
              <a:rPr lang="en-US" sz="1200" i="1" dirty="0">
                <a:latin typeface="Poppins"/>
                <a:ea typeface="+mn-lt"/>
                <a:cs typeface="+mn-lt"/>
              </a:rPr>
              <a:t> extra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brandstof</a:t>
            </a:r>
            <a:r>
              <a:rPr lang="en-US" sz="1200" i="1" dirty="0">
                <a:latin typeface="Poppins"/>
                <a:ea typeface="+mn-lt"/>
                <a:cs typeface="+mn-lt"/>
              </a:rPr>
              <a:t>.</a:t>
            </a:r>
            <a:endParaRPr lang="en-US" sz="1200" i="1" dirty="0">
              <a:latin typeface="Poppins"/>
              <a:cs typeface="Poppins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D2C037F-D271-B5B7-6F82-243C34570165}"/>
              </a:ext>
            </a:extLst>
          </p:cNvPr>
          <p:cNvSpPr txBox="1"/>
          <p:nvPr/>
        </p:nvSpPr>
        <p:spPr>
          <a:xfrm>
            <a:off x="8562111" y="6008133"/>
            <a:ext cx="336086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i="1" dirty="0">
                <a:latin typeface="Poppins"/>
                <a:ea typeface="+mn-lt"/>
                <a:cs typeface="+mn-lt"/>
              </a:rPr>
              <a:t>Cockpit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werken</a:t>
            </a:r>
            <a:r>
              <a:rPr lang="en-US" sz="1200" i="1" dirty="0">
                <a:latin typeface="Poppins"/>
                <a:ea typeface="+mn-lt"/>
                <a:cs typeface="+mn-lt"/>
              </a:rPr>
              <a:t> in de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zomerperiode</a:t>
            </a:r>
            <a:r>
              <a:rPr lang="en-US" sz="1200" i="1" dirty="0">
                <a:latin typeface="Poppins"/>
                <a:ea typeface="+mn-lt"/>
                <a:cs typeface="+mn-lt"/>
              </a:rPr>
              <a:t> van 2026 circa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één</a:t>
            </a:r>
            <a:r>
              <a:rPr lang="en-US" sz="1200" i="1" dirty="0">
                <a:latin typeface="Poppins"/>
                <a:ea typeface="+mn-lt"/>
                <a:cs typeface="+mn-lt"/>
              </a:rPr>
              <a:t>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dag</a:t>
            </a:r>
            <a:r>
              <a:rPr lang="en-US" sz="1200" i="1" dirty="0">
                <a:latin typeface="Poppins"/>
                <a:ea typeface="+mn-lt"/>
                <a:cs typeface="+mn-lt"/>
              </a:rPr>
              <a:t> per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maand</a:t>
            </a:r>
            <a:r>
              <a:rPr lang="en-US" sz="1200" i="1" dirty="0">
                <a:latin typeface="Poppins"/>
                <a:ea typeface="+mn-lt"/>
                <a:cs typeface="+mn-lt"/>
              </a:rPr>
              <a:t> extra. In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deze</a:t>
            </a:r>
            <a:r>
              <a:rPr lang="en-US" sz="1200" i="1" dirty="0">
                <a:latin typeface="Poppins"/>
                <a:ea typeface="+mn-lt"/>
                <a:cs typeface="+mn-lt"/>
              </a:rPr>
              <a:t>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maanden</a:t>
            </a:r>
            <a:r>
              <a:rPr lang="en-US" sz="1200" i="1" dirty="0">
                <a:latin typeface="Poppins"/>
                <a:ea typeface="+mn-lt"/>
                <a:cs typeface="+mn-lt"/>
              </a:rPr>
              <a:t>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gaat</a:t>
            </a:r>
            <a:r>
              <a:rPr lang="en-US" sz="1200" i="1" dirty="0">
                <a:latin typeface="Poppins"/>
                <a:ea typeface="+mn-lt"/>
                <a:cs typeface="+mn-lt"/>
              </a:rPr>
              <a:t> het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bruto</a:t>
            </a:r>
            <a:r>
              <a:rPr lang="en-US" sz="1200" i="1" dirty="0">
                <a:latin typeface="Poppins"/>
                <a:ea typeface="+mn-lt"/>
                <a:cs typeface="+mn-lt"/>
              </a:rPr>
              <a:t>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maandsalaris</a:t>
            </a:r>
            <a:r>
              <a:rPr lang="en-US" sz="1200" i="1" dirty="0">
                <a:latin typeface="Poppins"/>
                <a:ea typeface="+mn-lt"/>
                <a:cs typeface="+mn-lt"/>
              </a:rPr>
              <a:t> met 9,4%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omhoog</a:t>
            </a:r>
            <a:r>
              <a:rPr lang="en-US" sz="1200" i="1" dirty="0">
                <a:latin typeface="Poppins"/>
                <a:ea typeface="+mn-lt"/>
                <a:cs typeface="+mn-lt"/>
              </a:rPr>
              <a:t>.</a:t>
            </a:r>
            <a:endParaRPr lang="en-US" sz="1200" i="1" dirty="0">
              <a:latin typeface="Poppins"/>
              <a:cs typeface="Poppins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8BAB7FC-BF68-5BCE-3265-D6B9B667F82D}"/>
              </a:ext>
            </a:extLst>
          </p:cNvPr>
          <p:cNvSpPr txBox="1"/>
          <p:nvPr/>
        </p:nvSpPr>
        <p:spPr>
          <a:xfrm>
            <a:off x="4509352" y="6008134"/>
            <a:ext cx="33608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i="1" dirty="0">
                <a:latin typeface="Poppins"/>
                <a:ea typeface="+mn-lt"/>
                <a:cs typeface="+mn-lt"/>
              </a:rPr>
              <a:t>Cockpit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profiteren</a:t>
            </a:r>
            <a:r>
              <a:rPr lang="en-US" sz="1200" i="1" dirty="0">
                <a:latin typeface="Poppins"/>
                <a:ea typeface="+mn-lt"/>
                <a:cs typeface="+mn-lt"/>
              </a:rPr>
              <a:t> mee van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afspraken</a:t>
            </a:r>
            <a:r>
              <a:rPr lang="en-US" sz="1200" i="1" dirty="0">
                <a:latin typeface="Poppins"/>
                <a:ea typeface="+mn-lt"/>
                <a:cs typeface="+mn-lt"/>
              </a:rPr>
              <a:t> in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andere</a:t>
            </a:r>
            <a:r>
              <a:rPr lang="en-US" sz="1200" i="1" dirty="0">
                <a:latin typeface="Poppins"/>
                <a:ea typeface="+mn-lt"/>
                <a:cs typeface="+mn-lt"/>
              </a:rPr>
              <a:t>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domeinen</a:t>
            </a:r>
            <a:endParaRPr lang="en-US" sz="1200" i="1" dirty="0">
              <a:latin typeface="Poppins"/>
              <a:cs typeface="Poppins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85CABB3-FA1F-7947-829D-7788157D9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293" y="128398"/>
            <a:ext cx="2621413" cy="196114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879A688-A902-8EB6-696C-15DF057EF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8749" y="560604"/>
            <a:ext cx="1839686" cy="145222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9349700-A1FD-8C1D-0D3A-15E05CA9A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1261" y="3628944"/>
            <a:ext cx="1302561" cy="143438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BA022F3-B7F7-E244-F115-B3074807C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428" y="3570773"/>
            <a:ext cx="1515483" cy="149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5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2EC6F-3FA9-5BD9-53D2-00B242652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219FD634-5996-53B8-D68B-A832BF2D60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FE8CCBF-2A42-4627-8A3C-240674A9B1A5}" type="slidenum">
              <a:rPr lang="nl-NL" smtClean="0"/>
              <a:t>14</a:t>
            </a:fld>
            <a:endParaRPr lang="nl-NL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85A5770-7471-55DD-70D2-6AC355E76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7913" y="5403221"/>
            <a:ext cx="6087910" cy="125936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latin typeface="Poppins"/>
                <a:cs typeface="Poppins"/>
              </a:rPr>
              <a:t>KLM-</a:t>
            </a:r>
            <a:r>
              <a:rPr lang="en-US" b="1" dirty="0" err="1">
                <a:latin typeface="Poppins"/>
                <a:cs typeface="Poppins"/>
              </a:rPr>
              <a:t>directie</a:t>
            </a:r>
            <a:r>
              <a:rPr lang="en-US" b="1" dirty="0">
                <a:latin typeface="Poppins"/>
                <a:cs typeface="Poppins"/>
              </a:rPr>
              <a:t> </a:t>
            </a:r>
            <a:r>
              <a:rPr lang="en-US" b="1" dirty="0" err="1">
                <a:latin typeface="Poppins"/>
                <a:cs typeface="Poppins"/>
              </a:rPr>
              <a:t>eist</a:t>
            </a:r>
            <a:r>
              <a:rPr lang="en-US" b="1" dirty="0">
                <a:latin typeface="Poppins"/>
                <a:cs typeface="Poppins"/>
              </a:rPr>
              <a:t> nu </a:t>
            </a:r>
            <a:r>
              <a:rPr lang="en-US" b="1" dirty="0" err="1">
                <a:latin typeface="Poppins"/>
                <a:cs typeface="Poppins"/>
              </a:rPr>
              <a:t>nog</a:t>
            </a:r>
            <a:r>
              <a:rPr lang="en-US" b="1" dirty="0">
                <a:latin typeface="Poppins"/>
                <a:cs typeface="Poppins"/>
              </a:rPr>
              <a:t> </a:t>
            </a:r>
            <a:r>
              <a:rPr lang="en-US" b="1" dirty="0" err="1">
                <a:latin typeface="Poppins"/>
                <a:cs typeface="Poppins"/>
              </a:rPr>
              <a:t>meer</a:t>
            </a:r>
            <a:r>
              <a:rPr lang="en-US" b="1" dirty="0">
                <a:latin typeface="Poppins"/>
                <a:cs typeface="Poppins"/>
              </a:rPr>
              <a:t> ‘</a:t>
            </a:r>
            <a:r>
              <a:rPr lang="en-US" b="1" dirty="0" err="1">
                <a:latin typeface="Poppins"/>
                <a:cs typeface="Poppins"/>
              </a:rPr>
              <a:t>productiviteitsgroei</a:t>
            </a:r>
            <a:r>
              <a:rPr lang="en-US" b="1" dirty="0">
                <a:latin typeface="Poppins"/>
                <a:cs typeface="Poppins"/>
              </a:rPr>
              <a:t>’ (5%).  </a:t>
            </a:r>
            <a:r>
              <a:rPr lang="en-US" b="1" dirty="0" err="1">
                <a:latin typeface="Poppins"/>
                <a:cs typeface="Poppins"/>
              </a:rPr>
              <a:t>Piloten</a:t>
            </a:r>
            <a:r>
              <a:rPr lang="en-US" b="1" dirty="0">
                <a:latin typeface="Poppins"/>
                <a:cs typeface="Poppins"/>
              </a:rPr>
              <a:t> </a:t>
            </a:r>
            <a:r>
              <a:rPr lang="en-US" b="1" dirty="0" err="1">
                <a:latin typeface="Poppins"/>
                <a:cs typeface="Poppins"/>
              </a:rPr>
              <a:t>worden</a:t>
            </a:r>
            <a:r>
              <a:rPr lang="en-US" b="1" dirty="0">
                <a:latin typeface="Poppins"/>
                <a:cs typeface="Poppins"/>
              </a:rPr>
              <a:t> </a:t>
            </a:r>
            <a:r>
              <a:rPr lang="en-US" b="1" dirty="0" err="1">
                <a:latin typeface="Poppins"/>
                <a:cs typeface="Poppins"/>
              </a:rPr>
              <a:t>daarvoor</a:t>
            </a:r>
            <a:r>
              <a:rPr lang="en-US" b="1" dirty="0">
                <a:latin typeface="Poppins"/>
                <a:cs typeface="Poppins"/>
              </a:rPr>
              <a:t> </a:t>
            </a:r>
            <a:r>
              <a:rPr lang="en-US" b="1" dirty="0" err="1">
                <a:latin typeface="Poppins"/>
                <a:cs typeface="Poppins"/>
              </a:rPr>
              <a:t>gecompenseerd</a:t>
            </a:r>
            <a:r>
              <a:rPr lang="en-US" b="1" dirty="0">
                <a:latin typeface="Poppins"/>
                <a:cs typeface="Poppins"/>
              </a:rPr>
              <a:t>, </a:t>
            </a:r>
            <a:r>
              <a:rPr lang="en-US" b="1" dirty="0" err="1">
                <a:latin typeface="Poppins"/>
                <a:cs typeface="Poppins"/>
              </a:rPr>
              <a:t>grondpersoneel</a:t>
            </a:r>
            <a:r>
              <a:rPr lang="en-US" b="1" dirty="0">
                <a:latin typeface="Poppins"/>
                <a:cs typeface="Poppins"/>
              </a:rPr>
              <a:t> </a:t>
            </a:r>
            <a:r>
              <a:rPr lang="en-US" b="1" u="sng" dirty="0" err="1">
                <a:latin typeface="Poppins"/>
                <a:cs typeface="Poppins"/>
              </a:rPr>
              <a:t>niet</a:t>
            </a:r>
            <a:endParaRPr lang="en-US" b="1" u="sng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C88DC092-7271-D1FA-9DF8-6E1822476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7913" y="394618"/>
            <a:ext cx="5324475" cy="2724150"/>
          </a:xfrm>
          <a:prstGeom prst="rect">
            <a:avLst/>
          </a:prstGeom>
        </p:spPr>
      </p:pic>
      <p:sp>
        <p:nvSpPr>
          <p:cNvPr id="4" name="Titel 8">
            <a:extLst>
              <a:ext uri="{FF2B5EF4-FFF2-40B4-BE49-F238E27FC236}">
                <a16:creationId xmlns:a16="http://schemas.microsoft.com/office/drawing/2014/main" id="{DDE59E27-19E4-43DA-5D6F-58FC5CA41BD2}"/>
              </a:ext>
            </a:extLst>
          </p:cNvPr>
          <p:cNvSpPr txBox="1">
            <a:spLocks/>
          </p:cNvSpPr>
          <p:nvPr/>
        </p:nvSpPr>
        <p:spPr>
          <a:xfrm>
            <a:off x="157638" y="74834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E5E2DE"/>
                </a:solidFill>
                <a:latin typeface="Aileron Black"/>
                <a:ea typeface="+mj-ea"/>
                <a:cs typeface="+mj-cs"/>
              </a:defRPr>
            </a:lvl1pPr>
          </a:lstStyle>
          <a:p>
            <a:r>
              <a:rPr lang="nl-NL" dirty="0"/>
              <a:t>Ongelijkheid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CC0CB1-F235-C788-F659-BC60A52DB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94" y="2399598"/>
            <a:ext cx="3535723" cy="2909958"/>
          </a:xfrm>
          <a:prstGeom prst="rect">
            <a:avLst/>
          </a:prstGeom>
        </p:spPr>
      </p:pic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A83CC76-913F-962D-C600-2D304412ED91}"/>
              </a:ext>
            </a:extLst>
          </p:cNvPr>
          <p:cNvSpPr txBox="1">
            <a:spLocks/>
          </p:cNvSpPr>
          <p:nvPr/>
        </p:nvSpPr>
        <p:spPr>
          <a:xfrm>
            <a:off x="6567507" y="3150147"/>
            <a:ext cx="2881293" cy="1097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/>
              <a:t>Groei van </a:t>
            </a:r>
            <a:r>
              <a:rPr lang="en-US" b="1" err="1"/>
              <a:t>aantal</a:t>
            </a:r>
            <a:r>
              <a:rPr lang="en-US" b="1"/>
              <a:t> </a:t>
            </a:r>
            <a:r>
              <a:rPr lang="en-US" b="1" err="1"/>
              <a:t>passagiers</a:t>
            </a:r>
            <a:r>
              <a:rPr lang="en-US" b="1"/>
              <a:t> </a:t>
            </a:r>
            <a:r>
              <a:rPr lang="en-US" b="1" err="1"/>
              <a:t>sinds</a:t>
            </a:r>
            <a:r>
              <a:rPr lang="en-US" b="1"/>
              <a:t> 2012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0ABAEE-C0A1-121F-B0D7-DF11E3096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946" y="3150147"/>
            <a:ext cx="1160473" cy="1097799"/>
          </a:xfrm>
          <a:prstGeom prst="rect">
            <a:avLst/>
          </a:prstGeom>
        </p:spPr>
      </p:pic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0B902834-666C-6C5D-792A-736A3AF8B2E6}"/>
              </a:ext>
            </a:extLst>
          </p:cNvPr>
          <p:cNvSpPr txBox="1">
            <a:spLocks/>
          </p:cNvSpPr>
          <p:nvPr/>
        </p:nvSpPr>
        <p:spPr>
          <a:xfrm>
            <a:off x="5510982" y="4430507"/>
            <a:ext cx="2113049" cy="87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b="1" dirty="0"/>
              <a:t>Meer            </a:t>
            </a:r>
            <a:r>
              <a:rPr lang="en-US" b="1" dirty="0" err="1"/>
              <a:t>piloten</a:t>
            </a:r>
            <a:endParaRPr lang="en-US" b="1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3BFE3607-B0F0-EFD6-1E83-4362D378ECFC}"/>
              </a:ext>
            </a:extLst>
          </p:cNvPr>
          <p:cNvSpPr txBox="1">
            <a:spLocks/>
          </p:cNvSpPr>
          <p:nvPr/>
        </p:nvSpPr>
        <p:spPr>
          <a:xfrm>
            <a:off x="8008153" y="4430507"/>
            <a:ext cx="2113049" cy="87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b="1" dirty="0"/>
              <a:t>Minder </a:t>
            </a:r>
            <a:r>
              <a:rPr lang="en-US" b="1" dirty="0" err="1"/>
              <a:t>grondpersoneel</a:t>
            </a:r>
            <a:endParaRPr lang="en-US" b="1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59248AF-1890-EC69-CA97-DEBD4937C2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966560" y="4435867"/>
            <a:ext cx="826891" cy="81617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CAD53E-DB1E-5ECC-1971-6EC1BBAFA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207486" y="4466424"/>
            <a:ext cx="826891" cy="81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1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2F407-94C9-2EE7-820C-0912396F2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EF46F94-51D7-F412-2535-327A78F4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38" y="748344"/>
            <a:ext cx="3932237" cy="1600200"/>
          </a:xfrm>
        </p:spPr>
        <p:txBody>
          <a:bodyPr/>
          <a:lstStyle/>
          <a:p>
            <a:r>
              <a:rPr lang="nl-NL"/>
              <a:t>Ongezonde werkomgeving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5CD15533-4F93-3584-A0E5-03994A98D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0" y="2582506"/>
            <a:ext cx="3069317" cy="3050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D37A43-4C0E-1E60-66C2-95F33B0CF4C3}"/>
              </a:ext>
            </a:extLst>
          </p:cNvPr>
          <p:cNvSpPr txBox="1"/>
          <p:nvPr/>
        </p:nvSpPr>
        <p:spPr>
          <a:xfrm>
            <a:off x="5169668" y="2345996"/>
            <a:ext cx="15730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 err="1">
                <a:latin typeface="Poppins"/>
                <a:ea typeface="+mn-lt"/>
                <a:cs typeface="+mn-lt"/>
              </a:rPr>
              <a:t>Agressie</a:t>
            </a:r>
            <a:endParaRPr lang="en-US" sz="2400" b="1">
              <a:latin typeface="Poppins"/>
              <a:ea typeface="+mn-lt"/>
              <a:cs typeface="+mn-lt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03E379F-B177-B8DD-C383-11AD77AA6470}"/>
              </a:ext>
            </a:extLst>
          </p:cNvPr>
          <p:cNvSpPr txBox="1"/>
          <p:nvPr/>
        </p:nvSpPr>
        <p:spPr>
          <a:xfrm>
            <a:off x="4632955" y="2807661"/>
            <a:ext cx="285192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i="1" err="1">
                <a:latin typeface="Poppins"/>
                <a:ea typeface="+mn-lt"/>
                <a:cs typeface="+mn-lt"/>
              </a:rPr>
              <a:t>Passagewerkers</a:t>
            </a:r>
            <a:r>
              <a:rPr lang="en-US" sz="1200" i="1">
                <a:latin typeface="Poppins"/>
                <a:ea typeface="+mn-lt"/>
                <a:cs typeface="+mn-lt"/>
              </a:rPr>
              <a:t> </a:t>
            </a:r>
            <a:r>
              <a:rPr lang="en-US" sz="1200" i="1" err="1">
                <a:latin typeface="Poppins"/>
                <a:ea typeface="+mn-lt"/>
                <a:cs typeface="+mn-lt"/>
              </a:rPr>
              <a:t>worden</a:t>
            </a:r>
            <a:r>
              <a:rPr lang="en-US" sz="1200" i="1">
                <a:latin typeface="Poppins"/>
                <a:ea typeface="+mn-lt"/>
                <a:cs typeface="+mn-lt"/>
              </a:rPr>
              <a:t> steeds </a:t>
            </a:r>
            <a:r>
              <a:rPr lang="en-US" sz="1200" i="1" err="1">
                <a:latin typeface="Poppins"/>
                <a:ea typeface="+mn-lt"/>
                <a:cs typeface="+mn-lt"/>
              </a:rPr>
              <a:t>vaker</a:t>
            </a:r>
            <a:r>
              <a:rPr lang="en-US" sz="1200" i="1">
                <a:latin typeface="Poppins"/>
                <a:ea typeface="+mn-lt"/>
                <a:cs typeface="+mn-lt"/>
              </a:rPr>
              <a:t> </a:t>
            </a:r>
            <a:r>
              <a:rPr lang="en-US" sz="1200" i="1" err="1">
                <a:latin typeface="Poppins"/>
                <a:ea typeface="+mn-lt"/>
                <a:cs typeface="+mn-lt"/>
              </a:rPr>
              <a:t>geconfronteerd</a:t>
            </a:r>
            <a:r>
              <a:rPr lang="en-US" sz="1200" i="1">
                <a:latin typeface="Poppins"/>
                <a:ea typeface="+mn-lt"/>
                <a:cs typeface="+mn-lt"/>
              </a:rPr>
              <a:t> met </a:t>
            </a:r>
            <a:r>
              <a:rPr lang="en-US" sz="1200" i="1" err="1">
                <a:latin typeface="Poppins"/>
                <a:ea typeface="+mn-lt"/>
                <a:cs typeface="+mn-lt"/>
              </a:rPr>
              <a:t>dronken</a:t>
            </a:r>
            <a:r>
              <a:rPr lang="en-US" sz="1200" i="1">
                <a:latin typeface="Poppins"/>
                <a:ea typeface="+mn-lt"/>
                <a:cs typeface="+mn-lt"/>
              </a:rPr>
              <a:t>, </a:t>
            </a:r>
            <a:r>
              <a:rPr lang="en-US" sz="1200" i="1" err="1">
                <a:latin typeface="Poppins"/>
                <a:ea typeface="+mn-lt"/>
                <a:cs typeface="+mn-lt"/>
              </a:rPr>
              <a:t>agressieve</a:t>
            </a:r>
            <a:r>
              <a:rPr lang="en-US" sz="1200" i="1">
                <a:latin typeface="Poppins"/>
                <a:ea typeface="+mn-lt"/>
                <a:cs typeface="+mn-lt"/>
              </a:rPr>
              <a:t> </a:t>
            </a:r>
            <a:r>
              <a:rPr lang="en-US" sz="1200" i="1" err="1">
                <a:latin typeface="Poppins"/>
                <a:ea typeface="+mn-lt"/>
                <a:cs typeface="+mn-lt"/>
              </a:rPr>
              <a:t>en</a:t>
            </a:r>
            <a:r>
              <a:rPr lang="en-US" sz="1200" i="1">
                <a:latin typeface="Poppins"/>
                <a:ea typeface="+mn-lt"/>
                <a:cs typeface="+mn-lt"/>
              </a:rPr>
              <a:t> </a:t>
            </a:r>
            <a:r>
              <a:rPr lang="en-US" sz="1200" i="1" err="1">
                <a:latin typeface="Poppins"/>
                <a:ea typeface="+mn-lt"/>
                <a:cs typeface="+mn-lt"/>
              </a:rPr>
              <a:t>soms</a:t>
            </a:r>
            <a:r>
              <a:rPr lang="en-US" sz="1200" i="1">
                <a:latin typeface="Poppins"/>
                <a:ea typeface="+mn-lt"/>
                <a:cs typeface="+mn-lt"/>
              </a:rPr>
              <a:t> </a:t>
            </a:r>
            <a:r>
              <a:rPr lang="en-US" sz="1200" i="1" err="1">
                <a:latin typeface="Poppins"/>
                <a:ea typeface="+mn-lt"/>
                <a:cs typeface="+mn-lt"/>
              </a:rPr>
              <a:t>gewelddadige</a:t>
            </a:r>
            <a:r>
              <a:rPr lang="en-US" sz="1200" i="1">
                <a:latin typeface="Poppins"/>
                <a:ea typeface="+mn-lt"/>
                <a:cs typeface="+mn-lt"/>
              </a:rPr>
              <a:t> </a:t>
            </a:r>
            <a:r>
              <a:rPr lang="en-US" sz="1200" i="1" err="1">
                <a:latin typeface="Poppins"/>
                <a:ea typeface="+mn-lt"/>
                <a:cs typeface="+mn-lt"/>
              </a:rPr>
              <a:t>passagiers</a:t>
            </a:r>
            <a:endParaRPr lang="en-US" sz="1200" i="1">
              <a:latin typeface="Poppins"/>
              <a:cs typeface="Poppin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7087020-0F54-D993-D195-61464C5BA725}"/>
              </a:ext>
            </a:extLst>
          </p:cNvPr>
          <p:cNvSpPr txBox="1"/>
          <p:nvPr/>
        </p:nvSpPr>
        <p:spPr>
          <a:xfrm>
            <a:off x="8412418" y="2320371"/>
            <a:ext cx="34350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 err="1">
                <a:latin typeface="Poppins"/>
                <a:ea typeface="+mn-lt"/>
                <a:cs typeface="+mn-lt"/>
              </a:rPr>
              <a:t>Blootstelling</a:t>
            </a:r>
            <a:r>
              <a:rPr lang="en-US" sz="2400" b="1">
                <a:latin typeface="Poppins"/>
                <a:ea typeface="+mn-lt"/>
                <a:cs typeface="+mn-lt"/>
              </a:rPr>
              <a:t> </a:t>
            </a:r>
            <a:r>
              <a:rPr lang="en-US" sz="2400" b="1" err="1">
                <a:latin typeface="Poppins"/>
                <a:ea typeface="+mn-lt"/>
                <a:cs typeface="+mn-lt"/>
              </a:rPr>
              <a:t>aan</a:t>
            </a:r>
            <a:r>
              <a:rPr lang="en-US" sz="2400" b="1">
                <a:latin typeface="Poppins"/>
                <a:ea typeface="+mn-lt"/>
                <a:cs typeface="+mn-lt"/>
              </a:rPr>
              <a:t> </a:t>
            </a:r>
            <a:r>
              <a:rPr lang="en-US" sz="2400" b="1" err="1">
                <a:latin typeface="Poppins"/>
                <a:ea typeface="+mn-lt"/>
                <a:cs typeface="+mn-lt"/>
              </a:rPr>
              <a:t>kankerverwekkende</a:t>
            </a:r>
            <a:r>
              <a:rPr lang="en-US" sz="2400" b="1">
                <a:latin typeface="Poppins"/>
                <a:ea typeface="+mn-lt"/>
                <a:cs typeface="+mn-lt"/>
              </a:rPr>
              <a:t> </a:t>
            </a:r>
            <a:r>
              <a:rPr lang="en-US" sz="2400" b="1" err="1">
                <a:latin typeface="Poppins"/>
                <a:ea typeface="+mn-lt"/>
                <a:cs typeface="+mn-lt"/>
              </a:rPr>
              <a:t>uitstoot</a:t>
            </a:r>
            <a:endParaRPr lang="en-US" sz="2400" b="1">
              <a:latin typeface="Poppins"/>
              <a:ea typeface="+mn-lt"/>
              <a:cs typeface="+mn-lt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7F9A1B9-6D7A-DC45-1B2B-F66BD90B3EB8}"/>
              </a:ext>
            </a:extLst>
          </p:cNvPr>
          <p:cNvSpPr txBox="1"/>
          <p:nvPr/>
        </p:nvSpPr>
        <p:spPr>
          <a:xfrm>
            <a:off x="8560253" y="5483087"/>
            <a:ext cx="34350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 err="1">
                <a:latin typeface="Poppins"/>
                <a:ea typeface="+mn-lt"/>
                <a:cs typeface="+mn-lt"/>
              </a:rPr>
              <a:t>Zwaar</a:t>
            </a:r>
            <a:r>
              <a:rPr lang="en-US" sz="2400" b="1">
                <a:latin typeface="Poppins"/>
                <a:ea typeface="+mn-lt"/>
                <a:cs typeface="+mn-lt"/>
              </a:rPr>
              <a:t> </a:t>
            </a:r>
            <a:r>
              <a:rPr lang="en-US" sz="2400" b="1" err="1">
                <a:latin typeface="Poppins"/>
                <a:ea typeface="+mn-lt"/>
                <a:cs typeface="+mn-lt"/>
              </a:rPr>
              <a:t>werk</a:t>
            </a:r>
            <a:r>
              <a:rPr lang="en-US" sz="2400" b="1">
                <a:latin typeface="Poppins"/>
                <a:ea typeface="+mn-lt"/>
                <a:cs typeface="+mn-lt"/>
              </a:rPr>
              <a:t> </a:t>
            </a:r>
            <a:r>
              <a:rPr lang="en-US" sz="2400" b="1" err="1">
                <a:latin typeface="Poppins"/>
                <a:ea typeface="+mn-lt"/>
                <a:cs typeface="+mn-lt"/>
              </a:rPr>
              <a:t>bij</a:t>
            </a:r>
            <a:r>
              <a:rPr lang="en-US" sz="2400" b="1">
                <a:latin typeface="Poppins"/>
                <a:ea typeface="+mn-lt"/>
                <a:cs typeface="+mn-lt"/>
              </a:rPr>
              <a:t> </a:t>
            </a:r>
            <a:r>
              <a:rPr lang="en-US" sz="2400" b="1" err="1">
                <a:latin typeface="Poppins"/>
                <a:ea typeface="+mn-lt"/>
                <a:cs typeface="+mn-lt"/>
              </a:rPr>
              <a:t>bagageafhandeling</a:t>
            </a:r>
            <a:endParaRPr lang="en-US" sz="2400" b="1">
              <a:latin typeface="Poppins"/>
              <a:ea typeface="+mn-lt"/>
              <a:cs typeface="+mn-lt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9628E66-7F56-6FE9-D3DA-5753BA0F41D1}"/>
              </a:ext>
            </a:extLst>
          </p:cNvPr>
          <p:cNvSpPr txBox="1"/>
          <p:nvPr/>
        </p:nvSpPr>
        <p:spPr>
          <a:xfrm>
            <a:off x="4435189" y="5570829"/>
            <a:ext cx="34350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 err="1">
                <a:latin typeface="Poppins"/>
                <a:ea typeface="+mn-lt"/>
                <a:cs typeface="+mn-lt"/>
              </a:rPr>
              <a:t>Onregelmatig</a:t>
            </a:r>
            <a:r>
              <a:rPr lang="en-US" sz="2400" b="1">
                <a:latin typeface="Poppins"/>
                <a:ea typeface="+mn-lt"/>
                <a:cs typeface="+mn-lt"/>
              </a:rPr>
              <a:t> </a:t>
            </a:r>
            <a:r>
              <a:rPr lang="en-US" sz="2400" b="1" err="1">
                <a:latin typeface="Poppins"/>
                <a:ea typeface="+mn-lt"/>
                <a:cs typeface="+mn-lt"/>
              </a:rPr>
              <a:t>werk</a:t>
            </a:r>
            <a:endParaRPr lang="en-US" sz="2400" b="1">
              <a:latin typeface="Poppins"/>
              <a:ea typeface="+mn-lt"/>
              <a:cs typeface="+mn-lt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E9DC3E7-D592-17ED-7BEB-F845BA9E13D1}"/>
              </a:ext>
            </a:extLst>
          </p:cNvPr>
          <p:cNvSpPr txBox="1"/>
          <p:nvPr/>
        </p:nvSpPr>
        <p:spPr>
          <a:xfrm>
            <a:off x="8634415" y="3461352"/>
            <a:ext cx="28519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i="1">
                <a:latin typeface="Poppins"/>
                <a:ea typeface="+mn-lt"/>
                <a:cs typeface="+mn-lt"/>
              </a:rPr>
              <a:t>Voor </a:t>
            </a:r>
            <a:r>
              <a:rPr lang="en-US" sz="1200" i="1" err="1">
                <a:latin typeface="Poppins"/>
                <a:ea typeface="+mn-lt"/>
                <a:cs typeface="+mn-lt"/>
              </a:rPr>
              <a:t>platformwerkers</a:t>
            </a:r>
            <a:r>
              <a:rPr lang="en-US" sz="1200" i="1">
                <a:latin typeface="Poppins"/>
                <a:ea typeface="+mn-lt"/>
                <a:cs typeface="+mn-lt"/>
              </a:rPr>
              <a:t>. De KLM-</a:t>
            </a:r>
            <a:r>
              <a:rPr lang="en-US" sz="1200" i="1" err="1">
                <a:latin typeface="Poppins"/>
                <a:ea typeface="+mn-lt"/>
                <a:cs typeface="+mn-lt"/>
              </a:rPr>
              <a:t>directie</a:t>
            </a:r>
            <a:r>
              <a:rPr lang="en-US" sz="1200" i="1">
                <a:latin typeface="Poppins"/>
                <a:ea typeface="+mn-lt"/>
                <a:cs typeface="+mn-lt"/>
              </a:rPr>
              <a:t> </a:t>
            </a:r>
            <a:r>
              <a:rPr lang="en-US" sz="1200" i="1" err="1">
                <a:latin typeface="Poppins"/>
                <a:ea typeface="+mn-lt"/>
                <a:cs typeface="+mn-lt"/>
              </a:rPr>
              <a:t>weet</a:t>
            </a:r>
            <a:r>
              <a:rPr lang="en-US" sz="1200" i="1">
                <a:latin typeface="Poppins"/>
                <a:ea typeface="+mn-lt"/>
                <a:cs typeface="+mn-lt"/>
              </a:rPr>
              <a:t> al </a:t>
            </a:r>
            <a:r>
              <a:rPr lang="en-US" sz="1200" i="1" err="1">
                <a:latin typeface="Poppins"/>
                <a:ea typeface="+mn-lt"/>
                <a:cs typeface="+mn-lt"/>
              </a:rPr>
              <a:t>sinds</a:t>
            </a:r>
            <a:r>
              <a:rPr lang="en-US" sz="1200" i="1">
                <a:latin typeface="Poppins"/>
                <a:ea typeface="+mn-lt"/>
                <a:cs typeface="+mn-lt"/>
              </a:rPr>
              <a:t> 2007 </a:t>
            </a:r>
            <a:r>
              <a:rPr lang="en-US" sz="1200" i="1" err="1">
                <a:latin typeface="Poppins"/>
                <a:ea typeface="+mn-lt"/>
                <a:cs typeface="+mn-lt"/>
              </a:rPr>
              <a:t>dat</a:t>
            </a:r>
            <a:r>
              <a:rPr lang="en-US" sz="1200" i="1">
                <a:latin typeface="Poppins"/>
                <a:ea typeface="+mn-lt"/>
                <a:cs typeface="+mn-lt"/>
              </a:rPr>
              <a:t> de </a:t>
            </a:r>
            <a:r>
              <a:rPr lang="en-US" sz="1200" i="1" err="1">
                <a:latin typeface="Poppins"/>
                <a:ea typeface="+mn-lt"/>
                <a:cs typeface="+mn-lt"/>
              </a:rPr>
              <a:t>uitstoot</a:t>
            </a:r>
            <a:r>
              <a:rPr lang="en-US" sz="1200" i="1">
                <a:latin typeface="Poppins"/>
                <a:ea typeface="+mn-lt"/>
                <a:cs typeface="+mn-lt"/>
              </a:rPr>
              <a:t> </a:t>
            </a:r>
            <a:r>
              <a:rPr lang="en-US" sz="1200" i="1" err="1">
                <a:latin typeface="Poppins"/>
                <a:ea typeface="+mn-lt"/>
                <a:cs typeface="+mn-lt"/>
              </a:rPr>
              <a:t>kankerverwekkend</a:t>
            </a:r>
            <a:r>
              <a:rPr lang="en-US" sz="1200" i="1">
                <a:latin typeface="Poppins"/>
                <a:ea typeface="+mn-lt"/>
                <a:cs typeface="+mn-lt"/>
              </a:rPr>
              <a:t> is</a:t>
            </a:r>
            <a:endParaRPr lang="en-US" sz="1200" i="1">
              <a:latin typeface="Poppins"/>
              <a:cs typeface="Poppin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F2AE8E4-6B08-A9EE-C9D8-0111FD0EAC09}"/>
              </a:ext>
            </a:extLst>
          </p:cNvPr>
          <p:cNvSpPr txBox="1"/>
          <p:nvPr/>
        </p:nvSpPr>
        <p:spPr>
          <a:xfrm>
            <a:off x="8634416" y="6211669"/>
            <a:ext cx="33608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i="1" err="1">
                <a:latin typeface="Poppins"/>
                <a:ea typeface="+mn-lt"/>
                <a:cs typeface="+mn-lt"/>
              </a:rPr>
              <a:t>Sinds</a:t>
            </a:r>
            <a:r>
              <a:rPr lang="en-US" sz="1200" i="1">
                <a:latin typeface="Poppins"/>
                <a:ea typeface="+mn-lt"/>
                <a:cs typeface="+mn-lt"/>
              </a:rPr>
              <a:t> 2017 is </a:t>
            </a:r>
            <a:r>
              <a:rPr lang="en-US" sz="1200" i="1" err="1">
                <a:latin typeface="Poppins"/>
                <a:ea typeface="+mn-lt"/>
                <a:cs typeface="+mn-lt"/>
              </a:rPr>
              <a:t>bekend</a:t>
            </a:r>
            <a:r>
              <a:rPr lang="en-US" sz="1200" i="1">
                <a:latin typeface="Poppins"/>
                <a:ea typeface="+mn-lt"/>
                <a:cs typeface="+mn-lt"/>
              </a:rPr>
              <a:t> </a:t>
            </a:r>
            <a:r>
              <a:rPr lang="en-US" sz="1200" i="1" err="1">
                <a:latin typeface="Poppins"/>
                <a:ea typeface="+mn-lt"/>
                <a:cs typeface="+mn-lt"/>
              </a:rPr>
              <a:t>dat</a:t>
            </a:r>
            <a:r>
              <a:rPr lang="en-US" sz="1200" i="1">
                <a:latin typeface="Poppins"/>
                <a:ea typeface="+mn-lt"/>
                <a:cs typeface="+mn-lt"/>
              </a:rPr>
              <a:t> </a:t>
            </a:r>
            <a:r>
              <a:rPr lang="en-US" sz="1200" i="1" err="1">
                <a:latin typeface="Poppins"/>
                <a:ea typeface="+mn-lt"/>
                <a:cs typeface="+mn-lt"/>
              </a:rPr>
              <a:t>arbeidsnormen</a:t>
            </a:r>
            <a:r>
              <a:rPr lang="en-US" sz="1200" i="1">
                <a:latin typeface="Poppins"/>
                <a:ea typeface="+mn-lt"/>
                <a:cs typeface="+mn-lt"/>
              </a:rPr>
              <a:t> </a:t>
            </a:r>
            <a:r>
              <a:rPr lang="en-US" sz="1200" i="1" err="1">
                <a:latin typeface="Poppins"/>
                <a:ea typeface="+mn-lt"/>
                <a:cs typeface="+mn-lt"/>
              </a:rPr>
              <a:t>worden</a:t>
            </a:r>
            <a:r>
              <a:rPr lang="en-US" sz="1200" i="1">
                <a:latin typeface="Poppins"/>
                <a:ea typeface="+mn-lt"/>
                <a:cs typeface="+mn-lt"/>
              </a:rPr>
              <a:t> </a:t>
            </a:r>
            <a:r>
              <a:rPr lang="en-US" sz="1200" i="1" err="1">
                <a:latin typeface="Poppins"/>
                <a:ea typeface="+mn-lt"/>
                <a:cs typeface="+mn-lt"/>
              </a:rPr>
              <a:t>overschreden</a:t>
            </a:r>
            <a:endParaRPr lang="en-US" sz="1200" i="1">
              <a:latin typeface="Poppins"/>
              <a:cs typeface="Poppins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DFECB670-6031-64CA-FDA1-B8B8A07C9AF5}"/>
              </a:ext>
            </a:extLst>
          </p:cNvPr>
          <p:cNvSpPr txBox="1"/>
          <p:nvPr/>
        </p:nvSpPr>
        <p:spPr>
          <a:xfrm>
            <a:off x="4509352" y="6008134"/>
            <a:ext cx="33608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i="1" dirty="0">
                <a:latin typeface="Poppins"/>
                <a:ea typeface="+mn-lt"/>
                <a:cs typeface="+mn-lt"/>
              </a:rPr>
              <a:t>Met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aantoonbare</a:t>
            </a:r>
            <a:r>
              <a:rPr lang="en-US" sz="1200" i="1" dirty="0">
                <a:latin typeface="Poppins"/>
                <a:ea typeface="+mn-lt"/>
                <a:cs typeface="+mn-lt"/>
              </a:rPr>
              <a:t>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gevolgen</a:t>
            </a:r>
            <a:r>
              <a:rPr lang="en-US" sz="1200" i="1" dirty="0">
                <a:latin typeface="Poppins"/>
                <a:ea typeface="+mn-lt"/>
                <a:cs typeface="+mn-lt"/>
              </a:rPr>
              <a:t>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voor</a:t>
            </a:r>
            <a:r>
              <a:rPr lang="en-US" sz="1200" i="1" dirty="0">
                <a:latin typeface="Poppins"/>
                <a:ea typeface="+mn-lt"/>
                <a:cs typeface="+mn-lt"/>
              </a:rPr>
              <a:t> de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gezondheid</a:t>
            </a:r>
            <a:r>
              <a:rPr lang="en-US" sz="1200" i="1" dirty="0">
                <a:latin typeface="Poppins"/>
                <a:ea typeface="+mn-lt"/>
                <a:cs typeface="+mn-lt"/>
              </a:rPr>
              <a:t> (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zoals</a:t>
            </a:r>
            <a:r>
              <a:rPr lang="en-US" sz="1200" i="1" dirty="0">
                <a:latin typeface="Poppins"/>
                <a:ea typeface="+mn-lt"/>
                <a:cs typeface="+mn-lt"/>
              </a:rPr>
              <a:t>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nachtdiensten</a:t>
            </a:r>
            <a:r>
              <a:rPr lang="en-US" sz="1200" i="1" dirty="0">
                <a:latin typeface="Poppins"/>
                <a:ea typeface="+mn-lt"/>
                <a:cs typeface="+mn-lt"/>
              </a:rPr>
              <a:t>). KLM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wil</a:t>
            </a:r>
            <a:r>
              <a:rPr lang="en-US" sz="1200" i="1" dirty="0">
                <a:latin typeface="Poppins"/>
                <a:ea typeface="+mn-lt"/>
                <a:cs typeface="+mn-lt"/>
              </a:rPr>
              <a:t>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verslechteringen</a:t>
            </a:r>
            <a:r>
              <a:rPr lang="en-US" sz="1200" i="1" dirty="0">
                <a:latin typeface="Poppins"/>
                <a:ea typeface="+mn-lt"/>
                <a:cs typeface="+mn-lt"/>
              </a:rPr>
              <a:t> </a:t>
            </a:r>
            <a:r>
              <a:rPr lang="en-US" sz="1200" i="1" dirty="0" err="1">
                <a:latin typeface="Poppins"/>
                <a:ea typeface="+mn-lt"/>
                <a:cs typeface="+mn-lt"/>
              </a:rPr>
              <a:t>voor</a:t>
            </a:r>
            <a:r>
              <a:rPr lang="en-US" sz="1200" i="1" dirty="0">
                <a:latin typeface="Poppins"/>
                <a:ea typeface="+mn-lt"/>
                <a:cs typeface="+mn-lt"/>
              </a:rPr>
              <a:t> roosters.</a:t>
            </a:r>
            <a:endParaRPr lang="en-US" sz="1200" i="1" dirty="0">
              <a:latin typeface="Poppins"/>
              <a:cs typeface="Poppins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E89C5DD-DFA4-D701-69EB-FCB341C09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54" y="476914"/>
            <a:ext cx="1795330" cy="178036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B57327A-8072-E7DC-2D8F-1F157F144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100" y="709323"/>
            <a:ext cx="1795330" cy="145298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84A3D40-C32D-907A-6188-01C968132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388" y="4197047"/>
            <a:ext cx="1383223" cy="134153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6A25262-3CEF-C193-6931-33BA56300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557" y="4197047"/>
            <a:ext cx="1315807" cy="125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CE6D3-75B0-F1A4-D10C-17EF2A9B3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92374-8D85-E4F4-3138-624A0640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7" y="2200584"/>
            <a:ext cx="3897745" cy="2452601"/>
          </a:xfrm>
        </p:spPr>
        <p:txBody>
          <a:bodyPr anchor="ctr">
            <a:noAutofit/>
          </a:bodyPr>
          <a:lstStyle/>
          <a:p>
            <a:r>
              <a:rPr lang="nl-NL" sz="4000"/>
              <a:t>De </a:t>
            </a:r>
            <a:r>
              <a:rPr lang="nl-NL" sz="4000">
                <a:solidFill>
                  <a:srgbClr val="00B0F0"/>
                </a:solidFill>
              </a:rPr>
              <a:t>drie</a:t>
            </a:r>
            <a:r>
              <a:rPr lang="nl-NL" sz="4000"/>
              <a:t> redenen waarom </a:t>
            </a:r>
            <a:r>
              <a:rPr lang="nl-NL" sz="4000">
                <a:solidFill>
                  <a:srgbClr val="00B0F0"/>
                </a:solidFill>
              </a:rPr>
              <a:t>we</a:t>
            </a:r>
            <a:r>
              <a:rPr lang="nl-NL" sz="4000">
                <a:solidFill>
                  <a:srgbClr val="C00000"/>
                </a:solidFill>
              </a:rPr>
              <a:t> </a:t>
            </a:r>
            <a:r>
              <a:rPr lang="nl-NL" sz="4000">
                <a:solidFill>
                  <a:srgbClr val="00B0F0"/>
                </a:solidFill>
              </a:rPr>
              <a:t>staken</a:t>
            </a:r>
            <a:r>
              <a:rPr lang="nl-NL" sz="4000"/>
              <a:t> bij KLM</a:t>
            </a:r>
          </a:p>
        </p:txBody>
      </p:sp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18D8C820-3FD1-08BE-DC51-67CB61CCCAD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748" b="11748"/>
          <a:stretch/>
        </p:blipFill>
        <p:spPr/>
      </p:pic>
      <p:pic>
        <p:nvPicPr>
          <p:cNvPr id="19" name="Tijdelijke aanduiding voor afbeelding 18">
            <a:extLst>
              <a:ext uri="{FF2B5EF4-FFF2-40B4-BE49-F238E27FC236}">
                <a16:creationId xmlns:a16="http://schemas.microsoft.com/office/drawing/2014/main" id="{E40127AD-5BD7-A0FF-2F26-F22B0CE8270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1748" b="11748"/>
          <a:stretch/>
        </p:blipFill>
        <p:spPr>
          <a:xfrm>
            <a:off x="4598350" y="2772629"/>
            <a:ext cx="1716992" cy="1312742"/>
          </a:xfr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8E91263-D663-2B34-A293-FCE1A292A1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37984" y="887842"/>
            <a:ext cx="4127209" cy="1312742"/>
          </a:xfrm>
        </p:spPr>
        <p:txBody>
          <a:bodyPr>
            <a:normAutofit/>
          </a:bodyPr>
          <a:lstStyle/>
          <a:p>
            <a:r>
              <a:rPr lang="nl-NL" sz="3200" b="1"/>
              <a:t>Koopkrachtverlies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04C7B398-BA13-0F40-CAA5-43210CC3CF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85195" y="4653185"/>
            <a:ext cx="4127209" cy="1312742"/>
          </a:xfrm>
        </p:spPr>
        <p:txBody>
          <a:bodyPr>
            <a:normAutofit/>
          </a:bodyPr>
          <a:lstStyle/>
          <a:p>
            <a:r>
              <a:rPr lang="nl-NL" sz="3200" b="1"/>
              <a:t>Ongezonde werkomgeving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20D059E8-CFC4-4534-60B2-E91732281A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85194" y="2770513"/>
            <a:ext cx="4127209" cy="1312742"/>
          </a:xfrm>
        </p:spPr>
        <p:txBody>
          <a:bodyPr>
            <a:normAutofit/>
          </a:bodyPr>
          <a:lstStyle/>
          <a:p>
            <a:r>
              <a:rPr lang="nl-NL" sz="3200" b="1" dirty="0"/>
              <a:t>Gelijke behandeling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30290E-E515-582B-64B3-69F6076373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FE8CCBF-2A42-4627-8A3C-240674A9B1A5}" type="slidenum">
              <a:rPr lang="nl-NL" smtClean="0"/>
              <a:pPr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17ADF15-9201-CA9A-F52F-CB58E35B2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086" y="4459465"/>
            <a:ext cx="1562256" cy="15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7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95785-AEFF-BB22-B2B2-74166D4E9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60CCE-A53B-54D2-F63B-C6B810495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b="1">
                <a:solidFill>
                  <a:srgbClr val="E5E2DE"/>
                </a:solidFill>
                <a:latin typeface="Aileron Black" pitchFamily="2" charset="77"/>
              </a:rPr>
              <a:t>Wat je </a:t>
            </a:r>
            <a:r>
              <a:rPr lang="nl-NL" b="1">
                <a:solidFill>
                  <a:srgbClr val="00B0F0"/>
                </a:solidFill>
                <a:latin typeface="Aileron Black" pitchFamily="2" charset="77"/>
              </a:rPr>
              <a:t>moet</a:t>
            </a:r>
            <a:r>
              <a:rPr lang="nl-NL" b="1">
                <a:latin typeface="Aileron Black" pitchFamily="2" charset="77"/>
              </a:rPr>
              <a:t> </a:t>
            </a:r>
            <a:r>
              <a:rPr lang="nl-NL" b="1">
                <a:solidFill>
                  <a:srgbClr val="E5E2DE"/>
                </a:solidFill>
                <a:latin typeface="Aileron Black" pitchFamily="2" charset="77"/>
              </a:rPr>
              <a:t>weten over de </a:t>
            </a:r>
            <a:r>
              <a:rPr lang="nl-NL">
                <a:solidFill>
                  <a:srgbClr val="00B0F0"/>
                </a:solidFill>
                <a:latin typeface="Aileron Black" pitchFamily="2" charset="77"/>
              </a:rPr>
              <a:t>l</a:t>
            </a:r>
            <a:r>
              <a:rPr lang="nl-NL" b="1">
                <a:solidFill>
                  <a:srgbClr val="00B0F0"/>
                </a:solidFill>
                <a:latin typeface="Aileron Black" pitchFamily="2" charset="77"/>
              </a:rPr>
              <a:t>ooneis</a:t>
            </a:r>
            <a:r>
              <a:rPr lang="nl-NL" b="1">
                <a:solidFill>
                  <a:srgbClr val="E5E2DE"/>
                </a:solidFill>
                <a:latin typeface="Aileron Black" pitchFamily="2" charset="77"/>
              </a:rPr>
              <a:t> van </a:t>
            </a:r>
            <a:r>
              <a:rPr lang="nl-NL" b="1">
                <a:solidFill>
                  <a:srgbClr val="00B0F0"/>
                </a:solidFill>
                <a:latin typeface="Aileron Black" pitchFamily="2" charset="77"/>
              </a:rPr>
              <a:t>FNV Grond bij KLM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727460-8B5C-29C3-A5E4-98EA82D4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813-6437-4E9C-B9CD-0719C9E0BB6F}" type="datetime1">
              <a:rPr lang="nl-NL" smtClean="0"/>
              <a:t>23-9-2025</a:t>
            </a:fld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467265-B7DC-2FF0-F69F-DFA42F32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5F18-5495-4B0C-971C-1B884A44C288}" type="slidenum">
              <a:rPr lang="nl-NL" smtClean="0"/>
              <a:t>2</a:t>
            </a:fld>
            <a:endParaRPr lang="nl-NL"/>
          </a:p>
        </p:txBody>
      </p:sp>
      <p:pic>
        <p:nvPicPr>
          <p:cNvPr id="6" name="Afbeelding 5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00D382E0-4287-6C3C-4309-CB676B177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490869"/>
          </a:xfrm>
          <a:prstGeom prst="rect">
            <a:avLst/>
          </a:prstGeom>
        </p:spPr>
      </p:pic>
      <p:pic>
        <p:nvPicPr>
          <p:cNvPr id="4" name="Afbeelding 3" descr="Afbeelding met kleding, persoon, schoeisel, person&#10;&#10;Door AI gegenereerde inhoud is mogelijk onjuist.">
            <a:extLst>
              <a:ext uri="{FF2B5EF4-FFF2-40B4-BE49-F238E27FC236}">
                <a16:creationId xmlns:a16="http://schemas.microsoft.com/office/drawing/2014/main" id="{5E502184-43FE-DAFD-57FE-147E42CFF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C1190-EF90-B790-0B67-48D0A880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4025-6DA6-444B-91CF-1C5EDBAC4A16}" type="datetime1">
              <a:rPr lang="nl-NL" smtClean="0"/>
              <a:pPr/>
              <a:t>23-9-2025</a:t>
            </a:fld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1230D7-23FD-B7BC-8AA4-E917968D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1" y="1828800"/>
            <a:ext cx="3932237" cy="1600200"/>
          </a:xfrm>
        </p:spPr>
        <p:txBody>
          <a:bodyPr/>
          <a:lstStyle/>
          <a:p>
            <a:r>
              <a:rPr lang="en-US"/>
              <a:t>Staking is </a:t>
            </a:r>
            <a:r>
              <a:rPr lang="en-US" err="1"/>
              <a:t>laatste</a:t>
            </a:r>
            <a:r>
              <a:rPr lang="en-US"/>
              <a:t> </a:t>
            </a:r>
            <a:r>
              <a:rPr lang="en-US" err="1"/>
              <a:t>redmiddel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7A477-4731-7ADA-59DA-A85B7B4FB1F2}"/>
              </a:ext>
            </a:extLst>
          </p:cNvPr>
          <p:cNvSpPr txBox="1"/>
          <p:nvPr/>
        </p:nvSpPr>
        <p:spPr>
          <a:xfrm>
            <a:off x="4707698" y="1471807"/>
            <a:ext cx="6753616" cy="43550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800" b="1" dirty="0">
                <a:latin typeface="Poppins"/>
                <a:cs typeface="Poppins"/>
              </a:rPr>
              <a:t>Elders in Europa </a:t>
            </a:r>
            <a:r>
              <a:rPr lang="en-US" sz="2800" b="1" dirty="0" err="1">
                <a:latin typeface="Poppins"/>
                <a:cs typeface="Poppins"/>
              </a:rPr>
              <a:t>regelmatig</a:t>
            </a:r>
            <a:r>
              <a:rPr lang="en-US" sz="2800" b="1" dirty="0">
                <a:latin typeface="Poppins"/>
                <a:cs typeface="Poppins"/>
              </a:rPr>
              <a:t> </a:t>
            </a:r>
            <a:r>
              <a:rPr lang="en-US" sz="2800" b="1" dirty="0" err="1">
                <a:latin typeface="Poppins"/>
                <a:cs typeface="Poppins"/>
              </a:rPr>
              <a:t>langdurige</a:t>
            </a:r>
            <a:r>
              <a:rPr lang="en-US" sz="2800" b="1" dirty="0">
                <a:latin typeface="Poppins"/>
                <a:cs typeface="Poppins"/>
              </a:rPr>
              <a:t> </a:t>
            </a:r>
            <a:r>
              <a:rPr lang="en-US" sz="2800" b="1" dirty="0" err="1">
                <a:latin typeface="Poppins"/>
                <a:cs typeface="Poppins"/>
              </a:rPr>
              <a:t>luchtvaartstakingen</a:t>
            </a:r>
            <a:endParaRPr lang="en-US" sz="2800" b="1" dirty="0">
              <a:latin typeface="Poppins"/>
              <a:cs typeface="Poppins"/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800" b="1" dirty="0" err="1">
                <a:latin typeface="Poppins"/>
                <a:cs typeface="Poppins"/>
              </a:rPr>
              <a:t>KLM'ers</a:t>
            </a:r>
            <a:r>
              <a:rPr lang="en-US" sz="2800" b="1" dirty="0">
                <a:latin typeface="Poppins"/>
                <a:cs typeface="Poppins"/>
              </a:rPr>
              <a:t> </a:t>
            </a:r>
            <a:r>
              <a:rPr lang="en-US" sz="2800" b="1" dirty="0" err="1">
                <a:solidFill>
                  <a:srgbClr val="00B0F0"/>
                </a:solidFill>
                <a:latin typeface="Poppins"/>
                <a:cs typeface="Poppins"/>
              </a:rPr>
              <a:t>leggen</a:t>
            </a:r>
            <a:r>
              <a:rPr lang="en-US" sz="2800" b="1" dirty="0">
                <a:solidFill>
                  <a:srgbClr val="00B0F0"/>
                </a:solidFill>
                <a:latin typeface="Poppins"/>
                <a:cs typeface="Poppins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Poppins"/>
                <a:cs typeface="Poppins"/>
              </a:rPr>
              <a:t>zelden</a:t>
            </a:r>
            <a:r>
              <a:rPr lang="en-US" sz="2800" b="1" dirty="0">
                <a:solidFill>
                  <a:srgbClr val="00B0F0"/>
                </a:solidFill>
                <a:latin typeface="Poppins"/>
                <a:cs typeface="Poppins"/>
              </a:rPr>
              <a:t> het </a:t>
            </a:r>
            <a:r>
              <a:rPr lang="en-US" sz="2800" b="1" dirty="0" err="1">
                <a:solidFill>
                  <a:srgbClr val="00B0F0"/>
                </a:solidFill>
                <a:latin typeface="Poppins"/>
                <a:cs typeface="Poppins"/>
              </a:rPr>
              <a:t>werk</a:t>
            </a:r>
            <a:r>
              <a:rPr lang="en-US" sz="2800" b="1" dirty="0">
                <a:solidFill>
                  <a:srgbClr val="00B0F0"/>
                </a:solidFill>
                <a:latin typeface="Poppins"/>
                <a:cs typeface="Poppins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Poppins"/>
                <a:cs typeface="Poppins"/>
              </a:rPr>
              <a:t>neer</a:t>
            </a:r>
            <a:endParaRPr lang="en-US" sz="2800" b="1" dirty="0">
              <a:solidFill>
                <a:srgbClr val="00B0F0"/>
              </a:solidFill>
              <a:latin typeface="Poppins"/>
              <a:cs typeface="Poppins"/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800" b="1" dirty="0">
                <a:latin typeface="Poppins"/>
                <a:cs typeface="Poppins"/>
              </a:rPr>
              <a:t>De </a:t>
            </a:r>
            <a:r>
              <a:rPr lang="en-US" sz="2800" b="1" dirty="0" err="1">
                <a:latin typeface="Poppins"/>
                <a:cs typeface="Poppins"/>
              </a:rPr>
              <a:t>onderhandelingen</a:t>
            </a:r>
            <a:r>
              <a:rPr lang="en-US" sz="2800" b="1" dirty="0">
                <a:latin typeface="Poppins"/>
                <a:cs typeface="Poppins"/>
              </a:rPr>
              <a:t> </a:t>
            </a:r>
            <a:r>
              <a:rPr lang="en-US" sz="2800" b="1" dirty="0" err="1">
                <a:latin typeface="Poppins"/>
                <a:cs typeface="Poppins"/>
              </a:rPr>
              <a:t>zijn</a:t>
            </a:r>
            <a:r>
              <a:rPr lang="en-US" sz="2800" b="1" dirty="0">
                <a:latin typeface="Poppins"/>
                <a:cs typeface="Poppins"/>
              </a:rPr>
              <a:t> in </a:t>
            </a:r>
            <a:r>
              <a:rPr lang="en-US" sz="2800" b="1" dirty="0" err="1">
                <a:latin typeface="Poppins"/>
                <a:cs typeface="Poppins"/>
              </a:rPr>
              <a:t>oktober</a:t>
            </a:r>
            <a:r>
              <a:rPr lang="en-US" sz="2800" b="1" dirty="0">
                <a:latin typeface="Poppins"/>
                <a:cs typeface="Poppins"/>
              </a:rPr>
              <a:t> 2024 </a:t>
            </a:r>
            <a:r>
              <a:rPr lang="en-US" sz="2800" b="1" dirty="0" err="1">
                <a:latin typeface="Poppins"/>
                <a:cs typeface="Poppins"/>
              </a:rPr>
              <a:t>gestart</a:t>
            </a:r>
            <a:r>
              <a:rPr lang="en-US" sz="2800" b="1" dirty="0">
                <a:latin typeface="Poppins"/>
                <a:cs typeface="Poppins"/>
              </a:rPr>
              <a:t>: </a:t>
            </a:r>
            <a:r>
              <a:rPr lang="en-US" sz="2800" b="1" dirty="0">
                <a:solidFill>
                  <a:srgbClr val="00B0F0"/>
                </a:solidFill>
                <a:latin typeface="Poppins"/>
                <a:cs typeface="Poppins"/>
              </a:rPr>
              <a:t>22 </a:t>
            </a:r>
            <a:r>
              <a:rPr lang="en-US" sz="2800" b="1" dirty="0" err="1">
                <a:solidFill>
                  <a:srgbClr val="00B0F0"/>
                </a:solidFill>
                <a:latin typeface="Poppins"/>
                <a:cs typeface="Poppins"/>
              </a:rPr>
              <a:t>keer</a:t>
            </a:r>
            <a:r>
              <a:rPr lang="en-US" sz="2800" b="1" dirty="0">
                <a:solidFill>
                  <a:srgbClr val="00B0F0"/>
                </a:solidFill>
                <a:latin typeface="Poppins"/>
                <a:cs typeface="Poppins"/>
              </a:rPr>
              <a:t> </a:t>
            </a:r>
            <a:r>
              <a:rPr lang="en-US" sz="2800" b="1" dirty="0" err="1">
                <a:latin typeface="Poppins"/>
                <a:cs typeface="Poppins"/>
              </a:rPr>
              <a:t>onderhandeld</a:t>
            </a:r>
            <a:r>
              <a:rPr lang="en-US" sz="2800" b="1" dirty="0">
                <a:latin typeface="Poppins"/>
                <a:cs typeface="Poppins"/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800" b="1" dirty="0">
                <a:latin typeface="Poppins"/>
                <a:cs typeface="Poppins"/>
              </a:rPr>
              <a:t>KLM-</a:t>
            </a:r>
            <a:r>
              <a:rPr lang="en-US" sz="2800" b="1" dirty="0" err="1">
                <a:latin typeface="Poppins"/>
                <a:cs typeface="Poppins"/>
              </a:rPr>
              <a:t>directie</a:t>
            </a:r>
            <a:r>
              <a:rPr lang="en-US" sz="2800" b="1" dirty="0">
                <a:latin typeface="Poppins"/>
                <a:cs typeface="Poppins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Poppins"/>
                <a:cs typeface="Poppins"/>
              </a:rPr>
              <a:t>luistert</a:t>
            </a:r>
            <a:r>
              <a:rPr lang="en-US" sz="2800" b="1" dirty="0">
                <a:latin typeface="Poppins"/>
                <a:cs typeface="Poppins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Poppins"/>
                <a:cs typeface="Poppins"/>
              </a:rPr>
              <a:t>niet</a:t>
            </a:r>
            <a:r>
              <a:rPr lang="en-US" sz="2800" b="1" dirty="0">
                <a:solidFill>
                  <a:srgbClr val="00B0F0"/>
                </a:solidFill>
                <a:latin typeface="Poppins"/>
                <a:cs typeface="Poppins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Poppins"/>
                <a:cs typeface="Poppins"/>
              </a:rPr>
              <a:t>naar</a:t>
            </a:r>
            <a:r>
              <a:rPr lang="en-US" sz="2800" b="1" dirty="0">
                <a:solidFill>
                  <a:srgbClr val="00B0F0"/>
                </a:solidFill>
                <a:latin typeface="Poppins"/>
                <a:cs typeface="Poppins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Poppins"/>
                <a:cs typeface="Poppins"/>
              </a:rPr>
              <a:t>grondpersoneel</a:t>
            </a:r>
            <a:endParaRPr lang="en-US" sz="2800" b="1" dirty="0">
              <a:solidFill>
                <a:srgbClr val="00B0F0"/>
              </a:solidFill>
              <a:latin typeface="Poppins"/>
              <a:cs typeface="Poppin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42142E-C4D8-2020-ADD2-BCE907789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6" y="3429000"/>
            <a:ext cx="2058016" cy="204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BB80F-5363-0A05-ACDF-71F08C86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7" y="2200584"/>
            <a:ext cx="3897745" cy="2452601"/>
          </a:xfrm>
        </p:spPr>
        <p:txBody>
          <a:bodyPr anchor="ctr">
            <a:noAutofit/>
          </a:bodyPr>
          <a:lstStyle/>
          <a:p>
            <a:r>
              <a:rPr lang="nl-NL" sz="4000"/>
              <a:t>De </a:t>
            </a:r>
            <a:r>
              <a:rPr lang="nl-NL" sz="4000">
                <a:solidFill>
                  <a:srgbClr val="00B0F0"/>
                </a:solidFill>
              </a:rPr>
              <a:t>drie</a:t>
            </a:r>
            <a:r>
              <a:rPr lang="nl-NL" sz="4000"/>
              <a:t> redenen waarom </a:t>
            </a:r>
            <a:r>
              <a:rPr lang="nl-NL" sz="4000">
                <a:solidFill>
                  <a:srgbClr val="00B0F0"/>
                </a:solidFill>
              </a:rPr>
              <a:t>we</a:t>
            </a:r>
            <a:r>
              <a:rPr lang="nl-NL" sz="4000">
                <a:solidFill>
                  <a:srgbClr val="C00000"/>
                </a:solidFill>
              </a:rPr>
              <a:t> </a:t>
            </a:r>
            <a:r>
              <a:rPr lang="nl-NL" sz="4000">
                <a:solidFill>
                  <a:srgbClr val="00B0F0"/>
                </a:solidFill>
              </a:rPr>
              <a:t>staken</a:t>
            </a:r>
            <a:r>
              <a:rPr lang="nl-NL" sz="4000"/>
              <a:t> bij KLM</a:t>
            </a:r>
          </a:p>
        </p:txBody>
      </p:sp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868F379E-F4E3-2875-75B7-D6B2AB2945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748" b="11748"/>
          <a:stretch/>
        </p:blipFill>
        <p:spPr/>
      </p:pic>
      <p:pic>
        <p:nvPicPr>
          <p:cNvPr id="19" name="Tijdelijke aanduiding voor afbeelding 18">
            <a:extLst>
              <a:ext uri="{FF2B5EF4-FFF2-40B4-BE49-F238E27FC236}">
                <a16:creationId xmlns:a16="http://schemas.microsoft.com/office/drawing/2014/main" id="{5FE29DD2-FD2B-7FAB-EBDE-C43DED66652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1748" b="11748"/>
          <a:stretch/>
        </p:blipFill>
        <p:spPr>
          <a:xfrm>
            <a:off x="4598350" y="2772629"/>
            <a:ext cx="1716992" cy="1312742"/>
          </a:xfr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C846D484-5582-4401-EA36-A92EE9B5A8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37984" y="887842"/>
            <a:ext cx="4127209" cy="1312742"/>
          </a:xfrm>
        </p:spPr>
        <p:txBody>
          <a:bodyPr>
            <a:normAutofit/>
          </a:bodyPr>
          <a:lstStyle/>
          <a:p>
            <a:r>
              <a:rPr lang="nl-NL" sz="3200" b="1"/>
              <a:t>Koopkrachtverlies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74A59EC-C54F-3CCB-501E-2C84CC4EB5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85195" y="4653185"/>
            <a:ext cx="4127209" cy="1312742"/>
          </a:xfrm>
        </p:spPr>
        <p:txBody>
          <a:bodyPr>
            <a:normAutofit lnSpcReduction="10000"/>
          </a:bodyPr>
          <a:lstStyle/>
          <a:p>
            <a:r>
              <a:rPr lang="nl-NL" sz="3200" b="1" dirty="0"/>
              <a:t>Verbetering werkomstandigheden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77B0B3E-1EF0-E440-E981-43569D373D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85194" y="2770513"/>
            <a:ext cx="4127209" cy="1312742"/>
          </a:xfrm>
        </p:spPr>
        <p:txBody>
          <a:bodyPr>
            <a:normAutofit/>
          </a:bodyPr>
          <a:lstStyle/>
          <a:p>
            <a:r>
              <a:rPr lang="nl-NL" sz="3200" b="1" dirty="0"/>
              <a:t>Gelijke behandeling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98BC060-9C2E-05A9-5984-657C1F364FF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FE8CCBF-2A42-4627-8A3C-240674A9B1A5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639414-E81A-5AA0-8331-764C03BBC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086" y="4459465"/>
            <a:ext cx="1562256" cy="15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8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8B903-AF31-ED1D-0D5A-A11E1283D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2C9E102-ED56-3C87-FDE1-E76ED6C36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182D-0277-4F88-9D03-575A801964E2}" type="datetime1">
              <a:rPr lang="nl-NL" smtClean="0"/>
              <a:t>23-9-2025</a:t>
            </a:fld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0E2CCF-FC77-FC91-F2E0-1BAE1E21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CCBF-2A42-4627-8A3C-240674A9B1A5}" type="slidenum">
              <a:rPr lang="nl-NL" smtClean="0"/>
              <a:t>5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3175C75-AB54-DAB1-C25C-E93C532063CB}"/>
              </a:ext>
            </a:extLst>
          </p:cNvPr>
          <p:cNvSpPr txBox="1">
            <a:spLocks/>
          </p:cNvSpPr>
          <p:nvPr/>
        </p:nvSpPr>
        <p:spPr>
          <a:xfrm>
            <a:off x="745330" y="136525"/>
            <a:ext cx="97917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E5E2DE"/>
                </a:solidFill>
                <a:latin typeface="Aileron Black"/>
                <a:ea typeface="+mj-ea"/>
                <a:cs typeface="+mj-cs"/>
              </a:defRPr>
            </a:lvl1pPr>
          </a:lstStyle>
          <a:p>
            <a:r>
              <a:rPr lang="nl-NL" sz="4400">
                <a:solidFill>
                  <a:schemeClr val="tx1"/>
                </a:solidFill>
              </a:rPr>
              <a:t>De lonen zijn minder waard dan in 2020</a:t>
            </a:r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C7C2CF62-BC1D-7321-56AC-1DB8720059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749921"/>
              </p:ext>
            </p:extLst>
          </p:nvPr>
        </p:nvGraphicFramePr>
        <p:xfrm>
          <a:off x="745330" y="1855787"/>
          <a:ext cx="10070308" cy="450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355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FB55A-E33A-7B22-2D55-632D243A4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3B136-D484-C882-90BC-8F085891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4" y="2628900"/>
            <a:ext cx="3731491" cy="1600200"/>
          </a:xfrm>
        </p:spPr>
        <p:txBody>
          <a:bodyPr anchor="ctr">
            <a:noAutofit/>
          </a:bodyPr>
          <a:lstStyle/>
          <a:p>
            <a:r>
              <a:rPr lang="nl-NL" sz="3600"/>
              <a:t>Drie mythes over het ‘akkoord’ van de </a:t>
            </a:r>
            <a:r>
              <a:rPr lang="nl-NL" sz="3600">
                <a:solidFill>
                  <a:srgbClr val="00B0F0"/>
                </a:solidFill>
              </a:rPr>
              <a:t>KLM-directie </a:t>
            </a:r>
            <a:r>
              <a:rPr lang="nl-NL" sz="3600"/>
              <a:t>ontkracht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CAE6B2A9-ECCC-BBFC-0905-D16216CE54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9411" y="2902380"/>
            <a:ext cx="3513142" cy="1312742"/>
          </a:xfrm>
        </p:spPr>
        <p:txBody>
          <a:bodyPr>
            <a:normAutofit/>
          </a:bodyPr>
          <a:lstStyle/>
          <a:p>
            <a:r>
              <a:rPr lang="nl-NL" sz="2400" b="1"/>
              <a:t>Het bod zorgt voor koopkrachtbehoud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E7D1704-7B84-7944-B989-2E81A04302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09410" y="4771318"/>
            <a:ext cx="4127209" cy="1312742"/>
          </a:xfrm>
        </p:spPr>
        <p:txBody>
          <a:bodyPr>
            <a:normAutofit/>
          </a:bodyPr>
          <a:lstStyle/>
          <a:p>
            <a:r>
              <a:rPr lang="nl-NL" sz="2400" b="1"/>
              <a:t>Het bod loopt mee op de Nederlandse koopkracht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3298E03-E6C7-684A-D8AB-6D12743990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09410" y="810854"/>
            <a:ext cx="4127209" cy="1312742"/>
          </a:xfrm>
        </p:spPr>
        <p:txBody>
          <a:bodyPr>
            <a:normAutofit/>
          </a:bodyPr>
          <a:lstStyle/>
          <a:p>
            <a:r>
              <a:rPr lang="nl-NL" sz="2400" b="1"/>
              <a:t>Medewerkers zagen hun loon met 40% stijgen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86EB419-0EEF-CFAF-3926-5047807537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FE8CCBF-2A42-4627-8A3C-240674A9B1A5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90146484-BD5C-95DB-F03E-E97D4A79A3C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tretch/>
        </p:blipFill>
        <p:spPr>
          <a:xfrm>
            <a:off x="4696211" y="2734975"/>
            <a:ext cx="1685158" cy="1685158"/>
          </a:xfrm>
        </p:spPr>
      </p:pic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3C721C3C-A309-8743-E88A-B19345257D2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1795" b="11795"/>
          <a:stretch/>
        </p:blipFill>
        <p:spPr>
          <a:xfrm>
            <a:off x="4569775" y="4787167"/>
            <a:ext cx="1716992" cy="1312742"/>
          </a:xfrm>
        </p:spPr>
      </p:pic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056562C4-93C4-956B-AA38-CE5CD3F4F54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11748" b="11748"/>
          <a:stretch/>
        </p:blipFill>
        <p:spPr>
          <a:xfrm>
            <a:off x="4569775" y="838321"/>
            <a:ext cx="1716992" cy="1312742"/>
          </a:xfrm>
        </p:spPr>
      </p:pic>
    </p:spTree>
    <p:extLst>
      <p:ext uri="{BB962C8B-B14F-4D97-AF65-F5344CB8AC3E}">
        <p14:creationId xmlns:p14="http://schemas.microsoft.com/office/powerpoint/2010/main" val="288211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62E30-0909-6D28-5D91-E838ECADC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F0263235-15A6-A55B-1505-D436E2AD1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800"/>
              <a:t>De lonen zouden al met </a:t>
            </a:r>
            <a:br>
              <a:rPr lang="nl-NL" sz="4800"/>
            </a:br>
            <a:r>
              <a:rPr lang="nl-NL" sz="4800">
                <a:solidFill>
                  <a:srgbClr val="00B0F0"/>
                </a:solidFill>
              </a:rPr>
              <a:t>25-40% </a:t>
            </a:r>
            <a:r>
              <a:rPr lang="nl-NL" sz="4800"/>
              <a:t>zijn gestegen</a:t>
            </a:r>
            <a:endParaRPr lang="nl-NL" sz="4800">
              <a:solidFill>
                <a:srgbClr val="00B0F0"/>
              </a:solidFill>
            </a:endParaRP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F6485A8B-AF6B-57E3-8547-4784971EEB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57563" y="4584579"/>
            <a:ext cx="8720137" cy="2387600"/>
          </a:xfrm>
        </p:spPr>
        <p:txBody>
          <a:bodyPr/>
          <a:lstStyle/>
          <a:p>
            <a:r>
              <a:rPr lang="nl-NL" sz="4800">
                <a:cs typeface="Poppins"/>
              </a:rPr>
              <a:t>... De stijging van </a:t>
            </a:r>
            <a:r>
              <a:rPr lang="nl-NL" sz="4800">
                <a:solidFill>
                  <a:srgbClr val="00B0F0"/>
                </a:solidFill>
                <a:cs typeface="Poppins"/>
              </a:rPr>
              <a:t>27% </a:t>
            </a:r>
            <a:r>
              <a:rPr lang="nl-NL" sz="4800">
                <a:cs typeface="Poppins"/>
              </a:rPr>
              <a:t>sinds 2020 is volledig teniet gedaan door de inflatie</a:t>
            </a:r>
          </a:p>
        </p:txBody>
      </p:sp>
      <p:pic>
        <p:nvPicPr>
          <p:cNvPr id="3" name="Tijdelijke aanduiding voor afbeelding 7">
            <a:extLst>
              <a:ext uri="{FF2B5EF4-FFF2-40B4-BE49-F238E27FC236}">
                <a16:creationId xmlns:a16="http://schemas.microsoft.com/office/drawing/2014/main" id="{D3E1B8A2-ECE1-EEDE-B506-F927A18BB7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48" b="11748"/>
          <a:stretch/>
        </p:blipFill>
        <p:spPr>
          <a:xfrm>
            <a:off x="740725" y="3429000"/>
            <a:ext cx="1716992" cy="13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0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7E807-C2C1-9619-010C-C094B0417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A2AE202D-4B53-B07D-578C-C43C58625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99" y="389107"/>
            <a:ext cx="9699626" cy="2387600"/>
          </a:xfrm>
        </p:spPr>
        <p:txBody>
          <a:bodyPr>
            <a:noAutofit/>
          </a:bodyPr>
          <a:lstStyle/>
          <a:p>
            <a:r>
              <a:rPr lang="nl-NL" sz="5400"/>
              <a:t>De directie zou zorgen voor </a:t>
            </a:r>
            <a:r>
              <a:rPr lang="nl-NL" sz="5400">
                <a:solidFill>
                  <a:srgbClr val="00B0F0"/>
                </a:solidFill>
              </a:rPr>
              <a:t>koopkracht</a:t>
            </a:r>
            <a:r>
              <a:rPr lang="nl-NL" sz="5400"/>
              <a:t>behoud</a:t>
            </a:r>
            <a:endParaRPr lang="nl-NL" sz="5400">
              <a:solidFill>
                <a:srgbClr val="00B0F0"/>
              </a:solidFill>
            </a:endParaRP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CF5C5A0-94A7-5D47-AB00-AADD78B683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28913" y="4584579"/>
            <a:ext cx="9348787" cy="2387600"/>
          </a:xfrm>
        </p:spPr>
        <p:txBody>
          <a:bodyPr/>
          <a:lstStyle/>
          <a:p>
            <a:r>
              <a:rPr lang="nl-NL" sz="5400">
                <a:cs typeface="Poppins"/>
              </a:rPr>
              <a:t>... maar zorgt in praktijk voor koopkracht</a:t>
            </a:r>
            <a:r>
              <a:rPr lang="nl-NL" sz="5400">
                <a:solidFill>
                  <a:srgbClr val="00B0F0"/>
                </a:solidFill>
                <a:cs typeface="Poppins"/>
              </a:rPr>
              <a:t>verlies</a:t>
            </a:r>
          </a:p>
        </p:txBody>
      </p:sp>
      <p:pic>
        <p:nvPicPr>
          <p:cNvPr id="2" name="Tijdelijke aanduiding voor afbeelding 6">
            <a:extLst>
              <a:ext uri="{FF2B5EF4-FFF2-40B4-BE49-F238E27FC236}">
                <a16:creationId xmlns:a16="http://schemas.microsoft.com/office/drawing/2014/main" id="{FD5C62FE-512F-5C82-AA12-648463167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16097" y="3238715"/>
            <a:ext cx="1685158" cy="16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0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FE17E-379D-5EF7-EC7A-AB46251DE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400801-1870-5C17-816A-5B7B3CB4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CCBF-2A42-4627-8A3C-240674A9B1A5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0" name="Titel 8">
            <a:extLst>
              <a:ext uri="{FF2B5EF4-FFF2-40B4-BE49-F238E27FC236}">
                <a16:creationId xmlns:a16="http://schemas.microsoft.com/office/drawing/2014/main" id="{A38B9846-BE3C-EF27-20F7-274C6FFFB74C}"/>
              </a:ext>
            </a:extLst>
          </p:cNvPr>
          <p:cNvSpPr txBox="1">
            <a:spLocks/>
          </p:cNvSpPr>
          <p:nvPr/>
        </p:nvSpPr>
        <p:spPr>
          <a:xfrm>
            <a:off x="7573961" y="1599190"/>
            <a:ext cx="4071938" cy="20705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ileron Black"/>
                <a:ea typeface="+mj-ea"/>
                <a:cs typeface="+mj-cs"/>
              </a:defRPr>
            </a:lvl1pPr>
          </a:lstStyle>
          <a:p>
            <a:pPr algn="ctr"/>
            <a:r>
              <a:rPr lang="nl-NL" sz="2900" i="1">
                <a:solidFill>
                  <a:srgbClr val="E5E2DE"/>
                </a:solidFill>
              </a:rPr>
              <a:t>De KLM directie biedt nu </a:t>
            </a:r>
            <a:r>
              <a:rPr lang="nl-NL" sz="2900" i="1">
                <a:solidFill>
                  <a:srgbClr val="00B0F0"/>
                </a:solidFill>
              </a:rPr>
              <a:t>1% </a:t>
            </a:r>
            <a:r>
              <a:rPr lang="nl-NL" sz="2900" i="1">
                <a:solidFill>
                  <a:srgbClr val="E5E2DE"/>
                </a:solidFill>
              </a:rPr>
              <a:t>en </a:t>
            </a:r>
            <a:r>
              <a:rPr lang="nl-NL" sz="2900" i="1">
                <a:solidFill>
                  <a:srgbClr val="00B0F0"/>
                </a:solidFill>
              </a:rPr>
              <a:t>1,25%</a:t>
            </a:r>
            <a:r>
              <a:rPr lang="nl-NL" sz="2900" i="1">
                <a:solidFill>
                  <a:srgbClr val="E5E2DE"/>
                </a:solidFill>
              </a:rPr>
              <a:t> in 2025 en 2026. Dat véél te weinig om het koopkracht</a:t>
            </a:r>
            <a:r>
              <a:rPr lang="nl-NL" sz="2900" i="1">
                <a:solidFill>
                  <a:srgbClr val="00B0F0"/>
                </a:solidFill>
              </a:rPr>
              <a:t>verlies</a:t>
            </a:r>
            <a:r>
              <a:rPr lang="nl-NL" sz="2900" i="1">
                <a:solidFill>
                  <a:srgbClr val="E5E2DE"/>
                </a:solidFill>
              </a:rPr>
              <a:t> in te lopen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194459D-30B6-016E-3C6E-89489A27B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877" y="3952506"/>
            <a:ext cx="1704106" cy="1838388"/>
          </a:xfrm>
          <a:prstGeom prst="rect">
            <a:avLst/>
          </a:prstGeom>
        </p:spPr>
      </p:pic>
      <p:sp>
        <p:nvSpPr>
          <p:cNvPr id="20" name="Titel 5">
            <a:extLst>
              <a:ext uri="{FF2B5EF4-FFF2-40B4-BE49-F238E27FC236}">
                <a16:creationId xmlns:a16="http://schemas.microsoft.com/office/drawing/2014/main" id="{7665DBE7-7EFD-97CF-5844-F4E9F6134148}"/>
              </a:ext>
            </a:extLst>
          </p:cNvPr>
          <p:cNvSpPr txBox="1">
            <a:spLocks/>
          </p:cNvSpPr>
          <p:nvPr/>
        </p:nvSpPr>
        <p:spPr>
          <a:xfrm>
            <a:off x="482606" y="623154"/>
            <a:ext cx="66234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E5E2DE"/>
                </a:solidFill>
                <a:latin typeface="Aileron Black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chemeClr val="tx1"/>
                </a:solidFill>
              </a:rPr>
              <a:t>De </a:t>
            </a:r>
            <a:r>
              <a:rPr lang="nl-NL">
                <a:solidFill>
                  <a:srgbClr val="00B0F0"/>
                </a:solidFill>
              </a:rPr>
              <a:t>reële</a:t>
            </a:r>
            <a:r>
              <a:rPr lang="nl-NL">
                <a:solidFill>
                  <a:schemeClr val="tx1"/>
                </a:solidFill>
              </a:rPr>
              <a:t> lonen lopen flink achter op de inflatie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3961E09F-F5F3-6FB7-3228-E0DEAB6A0D9B}"/>
              </a:ext>
            </a:extLst>
          </p:cNvPr>
          <p:cNvSpPr txBox="1">
            <a:spLocks/>
          </p:cNvSpPr>
          <p:nvPr/>
        </p:nvSpPr>
        <p:spPr>
          <a:xfrm>
            <a:off x="2813061" y="2852742"/>
            <a:ext cx="4127209" cy="13127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6000" b="1">
                <a:solidFill>
                  <a:srgbClr val="C00000"/>
                </a:solidFill>
              </a:rPr>
              <a:t>-8,0%</a:t>
            </a: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AF8414C6-C401-31A8-72ED-9EED67655C03}"/>
              </a:ext>
            </a:extLst>
          </p:cNvPr>
          <p:cNvSpPr txBox="1">
            <a:spLocks/>
          </p:cNvSpPr>
          <p:nvPr/>
        </p:nvSpPr>
        <p:spPr>
          <a:xfrm>
            <a:off x="2813061" y="4340262"/>
            <a:ext cx="4127209" cy="13127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6000" b="1" u="sng">
                <a:solidFill>
                  <a:srgbClr val="C00000"/>
                </a:solidFill>
              </a:rPr>
              <a:t>-3,2%</a:t>
            </a:r>
          </a:p>
        </p:txBody>
      </p:sp>
      <p:sp>
        <p:nvSpPr>
          <p:cNvPr id="23" name="Tijdelijke aanduiding voor tekst 12">
            <a:extLst>
              <a:ext uri="{FF2B5EF4-FFF2-40B4-BE49-F238E27FC236}">
                <a16:creationId xmlns:a16="http://schemas.microsoft.com/office/drawing/2014/main" id="{FCE6F124-623B-3C01-1876-0ADD0F05A15F}"/>
              </a:ext>
            </a:extLst>
          </p:cNvPr>
          <p:cNvSpPr txBox="1">
            <a:spLocks/>
          </p:cNvSpPr>
          <p:nvPr/>
        </p:nvSpPr>
        <p:spPr>
          <a:xfrm>
            <a:off x="482606" y="2634484"/>
            <a:ext cx="2702563" cy="1312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/>
              <a:t>20</a:t>
            </a:r>
            <a:r>
              <a:rPr lang="nl-NL" sz="3200" b="1">
                <a:solidFill>
                  <a:srgbClr val="00B0F0"/>
                </a:solidFill>
              </a:rPr>
              <a:t>12</a:t>
            </a:r>
            <a:r>
              <a:rPr lang="nl-NL" sz="3200" b="1"/>
              <a:t> – 2025*</a:t>
            </a:r>
          </a:p>
        </p:txBody>
      </p:sp>
      <p:sp>
        <p:nvSpPr>
          <p:cNvPr id="24" name="Tijdelijke aanduiding voor tekst 13">
            <a:extLst>
              <a:ext uri="{FF2B5EF4-FFF2-40B4-BE49-F238E27FC236}">
                <a16:creationId xmlns:a16="http://schemas.microsoft.com/office/drawing/2014/main" id="{B609F617-682F-370D-653F-53CBC9C2813C}"/>
              </a:ext>
            </a:extLst>
          </p:cNvPr>
          <p:cNvSpPr txBox="1">
            <a:spLocks/>
          </p:cNvSpPr>
          <p:nvPr/>
        </p:nvSpPr>
        <p:spPr>
          <a:xfrm>
            <a:off x="546101" y="4122004"/>
            <a:ext cx="2888023" cy="1312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/>
              <a:t>20</a:t>
            </a:r>
            <a:r>
              <a:rPr lang="nl-NL" sz="3200" b="1">
                <a:solidFill>
                  <a:srgbClr val="00B0F0"/>
                </a:solidFill>
              </a:rPr>
              <a:t>20</a:t>
            </a:r>
            <a:r>
              <a:rPr lang="nl-NL" sz="3200" b="1"/>
              <a:t> –2025*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472D93C-A3C7-AE20-28CB-65E32EF0BDC3}"/>
              </a:ext>
            </a:extLst>
          </p:cNvPr>
          <p:cNvSpPr txBox="1"/>
          <p:nvPr/>
        </p:nvSpPr>
        <p:spPr>
          <a:xfrm>
            <a:off x="585540" y="6444476"/>
            <a:ext cx="4455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/>
              <a:t>*gemeten in augustus 2025</a:t>
            </a:r>
          </a:p>
        </p:txBody>
      </p:sp>
    </p:spTree>
    <p:extLst>
      <p:ext uri="{BB962C8B-B14F-4D97-AF65-F5344CB8AC3E}">
        <p14:creationId xmlns:p14="http://schemas.microsoft.com/office/powerpoint/2010/main" val="3578601268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ijs 2" id="{B2FF3282-E893-4B2C-9720-F2A88F32A749}" vid="{48BE81B6-1D12-4115-89CD-54021738F9F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60fed7-c04f-46bf-b37d-3117de554cf0" xsi:nil="true"/>
    <lcf76f155ced4ddcb4097134ff3c332f xmlns="f2016302-a68b-4529-b13e-5ee260e7af2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86C1C57769541A6591C58764E8682" ma:contentTypeVersion="15" ma:contentTypeDescription="Een nieuw document maken." ma:contentTypeScope="" ma:versionID="14f0313333e189e4f2fe0071d0395368">
  <xsd:schema xmlns:xsd="http://www.w3.org/2001/XMLSchema" xmlns:xs="http://www.w3.org/2001/XMLSchema" xmlns:p="http://schemas.microsoft.com/office/2006/metadata/properties" xmlns:ns2="f2016302-a68b-4529-b13e-5ee260e7af23" xmlns:ns3="6060fed7-c04f-46bf-b37d-3117de554cf0" targetNamespace="http://schemas.microsoft.com/office/2006/metadata/properties" ma:root="true" ma:fieldsID="352b55cf9c5abc27f735bfe52d175345" ns2:_="" ns3:_="">
    <xsd:import namespace="f2016302-a68b-4529-b13e-5ee260e7af23"/>
    <xsd:import namespace="6060fed7-c04f-46bf-b37d-3117de554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16302-a68b-4529-b13e-5ee260e7af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7332b974-fd35-41df-b9f9-ba9a06bbde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0fed7-c04f-46bf-b37d-3117de554cf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532e02b-33b1-4ac9-931e-a858a3ad8dc6}" ma:internalName="TaxCatchAll" ma:showField="CatchAllData" ma:web="6060fed7-c04f-46bf-b37d-3117de554c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BE336A-C424-46C8-B8D1-C5050AB378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48E3AD-A40D-4F05-A714-D213C14696B2}">
  <ds:schemaRefs>
    <ds:schemaRef ds:uri="f2016302-a68b-4529-b13e-5ee260e7af23"/>
    <ds:schemaRef ds:uri="http://purl.org/dc/terms/"/>
    <ds:schemaRef ds:uri="6060fed7-c04f-46bf-b37d-3117de554cf0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E101B0C-9C13-4DD7-B30F-1A7BD20B29E4}">
  <ds:schemaRefs>
    <ds:schemaRef ds:uri="6060fed7-c04f-46bf-b37d-3117de554cf0"/>
    <ds:schemaRef ds:uri="f2016302-a68b-4529-b13e-5ee260e7af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439</Words>
  <Application>Microsoft Office PowerPoint</Application>
  <PresentationFormat>Breedbeeld</PresentationFormat>
  <Paragraphs>82</Paragraphs>
  <Slides>16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Aileron Black</vt:lpstr>
      <vt:lpstr>Aptos</vt:lpstr>
      <vt:lpstr>Aptos Black</vt:lpstr>
      <vt:lpstr>Arial</vt:lpstr>
      <vt:lpstr>Poppins</vt:lpstr>
      <vt:lpstr>Aangepast ontwerp</vt:lpstr>
      <vt:lpstr>Wat je moet weten over de looneis van FNV Grond bij KLM</vt:lpstr>
      <vt:lpstr>Wat je moet weten over de looneis van FNV Grond bij KLM</vt:lpstr>
      <vt:lpstr>Staking is laatste redmiddel</vt:lpstr>
      <vt:lpstr>De drie redenen waarom we staken bij KLM</vt:lpstr>
      <vt:lpstr>PowerPoint-presentatie</vt:lpstr>
      <vt:lpstr>Drie mythes over het ‘akkoord’ van de KLM-directie ontkracht</vt:lpstr>
      <vt:lpstr>De lonen zouden al met  25-40% zijn gestegen</vt:lpstr>
      <vt:lpstr>De directie zou zorgen voor koopkrachtbehoud</vt:lpstr>
      <vt:lpstr>PowerPoint-presentatie</vt:lpstr>
      <vt:lpstr>Het bod zou meelopen met de Nederlandse koopkracht </vt:lpstr>
      <vt:lpstr>koopkrachtverlies</vt:lpstr>
      <vt:lpstr>Rondkomen</vt:lpstr>
      <vt:lpstr>Ongelijkheid</vt:lpstr>
      <vt:lpstr>PowerPoint-presentatie</vt:lpstr>
      <vt:lpstr>Ongezonde werkomgeving</vt:lpstr>
      <vt:lpstr>De drie redenen waarom we staken bij KLM</vt:lpstr>
    </vt:vector>
  </TitlesOfParts>
  <Company>FNV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Tijmen de Vos</dc:creator>
  <cp:lastModifiedBy>Steven van der Heyden</cp:lastModifiedBy>
  <cp:revision>11</cp:revision>
  <dcterms:created xsi:type="dcterms:W3CDTF">2025-08-05T09:36:11Z</dcterms:created>
  <dcterms:modified xsi:type="dcterms:W3CDTF">2025-09-23T14:40:06Z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0x01010070986C1C57769541A6591C58764E8682</vt:lpwstr>
  </property>
  <property fmtid="{D5CDD505-2E9C-101B-9397-08002B2CF9AE}" pid="3" name="MediaServiceImageTags">
    <vt:lpwstr/>
  </property>
</Properties>
</file>