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59" r:id="rId5"/>
    <p:sldId id="260" r:id="rId6"/>
    <p:sldId id="261" r:id="rId7"/>
    <p:sldId id="262" r:id="rId8"/>
    <p:sldId id="277" r:id="rId9"/>
    <p:sldId id="263" r:id="rId10"/>
    <p:sldId id="264" r:id="rId11"/>
    <p:sldId id="266" r:id="rId12"/>
    <p:sldId id="268" r:id="rId13"/>
    <p:sldId id="274" r:id="rId14"/>
    <p:sldId id="275" r:id="rId15"/>
    <p:sldId id="269" r:id="rId16"/>
    <p:sldId id="270" r:id="rId17"/>
    <p:sldId id="271" r:id="rId18"/>
    <p:sldId id="267" r:id="rId19"/>
    <p:sldId id="273" r:id="rId20"/>
    <p:sldId id="278" r:id="rId21"/>
    <p:sldId id="279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20261026%20Alle%20Resultaten%20FNV-enqu&#234;te%20over%20gemeentelijk%20beleid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20261026%20Alle%20Resultaten%20FNV-enqu&#234;te%20over%20gemeentelijk%20beleid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Lenovo\Downloads\20261026%20Alle%20Resultaten%20FNV-enqu&#234;te%20over%20gemeentelijk%20beleid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Rondkomen (N=434)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Grafieken!$B$1</c:f>
              <c:strCache>
                <c:ptCount val="1"/>
                <c:pt idx="0">
                  <c:v>Rondkomen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Grafieken!$A$2:$A$5</c:f>
              <c:strCache>
                <c:ptCount val="4"/>
                <c:pt idx="0">
                  <c:v>Gemakkelijk</c:v>
                </c:pt>
                <c:pt idx="1">
                  <c:v>Met een beetje moeite, zorgen over de toekomst</c:v>
                </c:pt>
                <c:pt idx="2">
                  <c:v>Ik heb nu al moeite om de rekeningen te betalen</c:v>
                </c:pt>
                <c:pt idx="3">
                  <c:v>Ik ben nu al telkens voor het einde van de maand door mijn geld heen</c:v>
                </c:pt>
              </c:strCache>
            </c:strRef>
          </c:cat>
          <c:val>
            <c:numRef>
              <c:f>Grafieken!$B$2:$B$5</c:f>
              <c:numCache>
                <c:formatCode>0%</c:formatCode>
                <c:ptCount val="4"/>
                <c:pt idx="0">
                  <c:v>0.51152073732718895</c:v>
                </c:pt>
                <c:pt idx="1">
                  <c:v>0.36635944700460832</c:v>
                </c:pt>
                <c:pt idx="2">
                  <c:v>8.294930875576037E-2</c:v>
                </c:pt>
                <c:pt idx="3">
                  <c:v>3.9170506912442393E-2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E2-41D6-9373-71A4CF8AB010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385645968"/>
        <c:axId val="1250493216"/>
      </c:barChart>
      <c:catAx>
        <c:axId val="1385645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50493216"/>
        <c:crosses val="autoZero"/>
        <c:auto val="1"/>
        <c:lblAlgn val="ctr"/>
        <c:lblOffset val="100"/>
        <c:noMultiLvlLbl val="0"/>
      </c:catAx>
      <c:valAx>
        <c:axId val="1250493216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385645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Arbeidspositie (exclusief gepensioneerden) (N=319)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Grafieken!$B$220</c:f>
              <c:strCache>
                <c:ptCount val="1"/>
                <c:pt idx="0">
                  <c:v>Arbeidspositie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Grafieken!$A$221:$A$223</c:f>
              <c:strCache>
                <c:ptCount val="3"/>
                <c:pt idx="0">
                  <c:v>Ik heb momenteel geen werk</c:v>
                </c:pt>
                <c:pt idx="1">
                  <c:v>Ik studeer</c:v>
                </c:pt>
                <c:pt idx="2">
                  <c:v>Ik werk</c:v>
                </c:pt>
              </c:strCache>
            </c:strRef>
          </c:cat>
          <c:val>
            <c:numRef>
              <c:f>Grafieken!$B$221:$B$223</c:f>
              <c:numCache>
                <c:formatCode>0%</c:formatCode>
                <c:ptCount val="3"/>
                <c:pt idx="0">
                  <c:v>7.2100313479623826E-2</c:v>
                </c:pt>
                <c:pt idx="1">
                  <c:v>9.4043887147335428E-3</c:v>
                </c:pt>
                <c:pt idx="2">
                  <c:v>0.91849529780564265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C2-4995-96E1-AE6EC5AA4D3E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539216656"/>
        <c:axId val="1076291968"/>
      </c:barChart>
      <c:catAx>
        <c:axId val="153921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76291968"/>
        <c:crosses val="autoZero"/>
        <c:auto val="1"/>
        <c:lblAlgn val="ctr"/>
        <c:lblOffset val="100"/>
        <c:noMultiLvlLbl val="0"/>
      </c:catAx>
      <c:valAx>
        <c:axId val="107629196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5392166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Zorgen over hulp bij werk (N=169)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Blad2!$B$15</c:f>
              <c:strCache>
                <c:ptCount val="1"/>
                <c:pt idx="0">
                  <c:v>Verwachtingen over hulp bij werk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Blad2!$A$16:$A$19</c:f>
              <c:strCache>
                <c:ptCount val="4"/>
                <c:pt idx="0">
                  <c:v>Ik ben bang dat het nog moeilijker wordt om werk te vinden</c:v>
                </c:pt>
                <c:pt idx="1">
                  <c:v>Ik ben bang dat ik helemaal zonder hulp werk moet vinden</c:v>
                </c:pt>
                <c:pt idx="2">
                  <c:v>Ik ben bang dat ze me vragen werk te gaan doen dat niet bij me past</c:v>
                </c:pt>
                <c:pt idx="3">
                  <c:v>Ik moet het nog maar afwachten</c:v>
                </c:pt>
              </c:strCache>
            </c:strRef>
          </c:cat>
          <c:val>
            <c:numRef>
              <c:f>Blad2!$B$16:$B$19</c:f>
              <c:numCache>
                <c:formatCode>0%</c:formatCode>
                <c:ptCount val="4"/>
                <c:pt idx="0">
                  <c:v>0.1893491124260355</c:v>
                </c:pt>
                <c:pt idx="1">
                  <c:v>0.11242603550295859</c:v>
                </c:pt>
                <c:pt idx="2">
                  <c:v>9.4674556213017749E-2</c:v>
                </c:pt>
                <c:pt idx="3">
                  <c:v>0.60355029585798814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B-4E0D-AA01-6C8866D2783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922659040"/>
        <c:axId val="1076280928"/>
      </c:barChart>
      <c:catAx>
        <c:axId val="922659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076280928"/>
        <c:crosses val="autoZero"/>
        <c:auto val="1"/>
        <c:lblAlgn val="ctr"/>
        <c:lblOffset val="100"/>
        <c:noMultiLvlLbl val="0"/>
      </c:catAx>
      <c:valAx>
        <c:axId val="107628092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922659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Vind je de bezuinigingen terecht?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dk1">
                <a:tint val="88000"/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nl-NL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Grafieken!$A$66:$A$68</c:f>
              <c:strCache>
                <c:ptCount val="3"/>
                <c:pt idx="0">
                  <c:v>Bezuinigen op werkondersteuning niet terecht</c:v>
                </c:pt>
                <c:pt idx="1">
                  <c:v>Bezuinigen op armoedebeleid niet terecht</c:v>
                </c:pt>
                <c:pt idx="2">
                  <c:v>Bezuinigen op woonbeleid niet terecht</c:v>
                </c:pt>
              </c:strCache>
            </c:strRef>
          </c:cat>
          <c:val>
            <c:numRef>
              <c:f>Grafieken!$B$66:$B$68</c:f>
              <c:numCache>
                <c:formatCode>0%</c:formatCode>
                <c:ptCount val="3"/>
                <c:pt idx="0">
                  <c:v>0.7780373831775701</c:v>
                </c:pt>
                <c:pt idx="1">
                  <c:v>0.77981651376146788</c:v>
                </c:pt>
                <c:pt idx="2">
                  <c:v>0.85483870967741937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3A-45D8-B5F2-82DF8D01054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1364067824"/>
        <c:axId val="1205128320"/>
      </c:barChart>
      <c:catAx>
        <c:axId val="13640678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205128320"/>
        <c:crosses val="autoZero"/>
        <c:auto val="1"/>
        <c:lblAlgn val="ctr"/>
        <c:lblOffset val="100"/>
        <c:noMultiLvlLbl val="0"/>
      </c:catAx>
      <c:valAx>
        <c:axId val="1205128320"/>
        <c:scaling>
          <c:orientation val="minMax"/>
          <c:min val="0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13640678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acrossLinear" id="1">
  <a:schemeClr val="dk1">
    <a:tint val="88000"/>
  </a:schemeClr>
  <a:schemeClr val="dk1">
    <a:tint val="55000"/>
  </a:schemeClr>
  <a:schemeClr val="dk1">
    <a:tint val="78000"/>
  </a:schemeClr>
  <a:schemeClr val="dk1">
    <a:tint val="92000"/>
  </a:schemeClr>
  <a:schemeClr val="dk1">
    <a:tint val="70000"/>
  </a:schemeClr>
  <a:schemeClr val="dk1">
    <a:tint val="30000"/>
  </a:schemeClr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DE34F1-B46E-70B8-61CC-1DDC9F15E6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63F4CFB-ABEF-D653-AAEB-C7D984C67B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479758F-B824-9C79-BA76-87021F3C8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087C4B1-0FAB-EAD0-7DCD-71D873215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D3EF8176-2FEA-D4B2-B283-1B707DA1B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5E24F84-18B6-2089-BF81-AE55C11B75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68000" y="5594350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7097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68E1BA-1F1F-9D79-7720-D14CC01F0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6A9D51-8B36-24D8-0B69-CB035F32A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9D691255-6835-E21A-419D-C7A7EEC011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812EF2E-BD48-F297-5FEC-EF7E6F51B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1CC975B-15A1-EB2F-9ED1-1EC5C5F73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F521EA68-ED7D-C889-0C95-2C115E5EB6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34650" y="55046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761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6898DFC-AD05-738B-9B38-B815CFFEE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0AF02D-B97D-270C-5293-7255E17934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B0D3B11-FE95-4870-2D4A-BD1A15C2A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8EA82E1-E4CB-42DB-73C6-4E6D12551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7A300A9-F58D-DE35-A766-EFE4A6CA8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439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A08C2E2-FD67-844F-E8BF-9BBD8BBF5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375E691-A802-43B3-357D-80471D91F64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5B5E4B9D-B44A-4A84-8C1C-840FEB3443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E9B3D189-D22F-44DE-5F0A-F96FD1557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88B057D4-6BFE-7850-17D5-4DCA9FADB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0B5A2E66-7569-34E8-C1BA-C825D81DA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79003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A10A06-533F-3DDD-01CB-E443DACAF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208E255-AF6E-923E-5E88-A86977073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433C501-FF51-1F1E-C42D-EDC73153B7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4F41E30-E873-4634-7A30-55F1F2CC9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03978C42-2A2A-23C8-7A14-EAD9635119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6D0C9A50-A05F-13FC-BE4C-C30075586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ABB32B0-67CE-F97E-E3F6-2E75A75F5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9BC7CE3-8473-C662-C33E-A52DD4151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52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47A22A-16AD-5487-EACE-B61AEB328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C19E78D-8F16-06F0-6B1C-DF2A2A572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7BA8A3E-4137-863E-1EE6-090363FA5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23491A2-B11D-38A4-49C6-1630ABE1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775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326DBC89-B6D2-8677-A9B0-FAEA79EE2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A7342BE-125C-64FE-3438-6FB00DF6C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3E453565-3561-9096-86DA-B4A5B93EE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98261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380F4CA-E281-6166-C548-52D1F35BA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7C13A89-56F3-058F-43F3-5871330C9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0353886-60BA-7E83-99AB-CC8E27575B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5D06D92-E4E0-1A12-99B1-189E75C1A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FC19BA7B-50EF-9262-A3B0-978061F42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F87CD3B-7EEE-3500-E8FA-D23266CE3D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74438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8785C6-3A35-98C5-F45D-695D6975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F257D30C-7103-E989-75AD-1FA1AF845BA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87FE757-090B-2794-E69D-8B64FE22E8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2673634-1DF9-8BF6-0695-00F2F1B4D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4097FC8-21E6-030E-29CE-D68CEF7A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D718A25-8E17-261B-D6C7-95089E776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8554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39832A-3F4F-B232-7685-4F170A74A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1E516C71-C510-60DC-5896-F8844AA85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8123740-8B9E-890B-BA5A-47714F7AC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255FE06-8638-C8A4-5BBB-50873C041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16E387A-884A-98E4-2819-E3728596B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68425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FB4ECEE6-80D9-BD79-B047-FF16EAF0A9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7A6222A-9352-BC34-307A-810AD801AE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0A503DE-D170-D979-E938-245768CC1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663254C-AFF7-0FBE-25DE-BFD2CEF98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FFCE1A-F2BA-ECEA-5645-45EC384DD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327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593D601-0447-8092-0152-C317F4890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78548D4-496F-8CB9-7372-ED576366A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FE9DC7E-3B18-C056-9E4C-B65FF503EF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746168-54ED-431F-BF60-0668AC80E573}" type="datetimeFigureOut">
              <a:rPr lang="nl-NL" smtClean="0"/>
              <a:t>3-11-2026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7F6450F-088D-677B-6EF9-198E6D0C77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15036FF-9C5A-2AD4-7D94-AB0B0DA18B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88E93-AD97-4662-8303-F1EE626B73B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57940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34F1179-B481-4F9E-BCA3-AFB972070F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BB59B4F-905F-6758-8120-9B190FFD63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1" y="1008993"/>
            <a:ext cx="9231410" cy="3542045"/>
          </a:xfrm>
        </p:spPr>
        <p:txBody>
          <a:bodyPr anchor="b">
            <a:normAutofit/>
          </a:bodyPr>
          <a:lstStyle/>
          <a:p>
            <a:pPr algn="l"/>
            <a:r>
              <a:rPr lang="nl-NL" sz="8900"/>
              <a:t>FNV-leden over gemeentelijk beleid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78F3180-47DE-9747-CA55-9A1EACB5B0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1" y="4582814"/>
            <a:ext cx="7132335" cy="1312657"/>
          </a:xfrm>
        </p:spPr>
        <p:txBody>
          <a:bodyPr>
            <a:normAutofit/>
          </a:bodyPr>
          <a:lstStyle/>
          <a:p>
            <a:pPr algn="l"/>
            <a:r>
              <a:rPr lang="nl-NL" dirty="0"/>
              <a:t>28 oktober, Vakbondshuis FNV, Den Haag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D39CCA9-74FB-FA32-CC55-EB10A4C4E8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7674" y="519151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444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4118385-051F-D206-F56F-7D329BBB7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nl-NL" sz="6600"/>
              <a:t>Vooraf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664B755-C138-CE78-BA76-93E5819E0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 lnSpcReduction="10000"/>
          </a:bodyPr>
          <a:lstStyle/>
          <a:p>
            <a:r>
              <a:rPr lang="nl-NL" sz="2000" dirty="0"/>
              <a:t>Aanleiding: 11 FNV-punten voor een sociaal Den Haag</a:t>
            </a:r>
          </a:p>
          <a:p>
            <a:r>
              <a:rPr lang="nl-NL" sz="2000" dirty="0"/>
              <a:t>Thema’s: armoede, werk, wonen</a:t>
            </a:r>
          </a:p>
          <a:p>
            <a:r>
              <a:rPr lang="nl-NL" sz="2000" dirty="0"/>
              <a:t>Online enquête onder de leden in Den Haag</a:t>
            </a:r>
          </a:p>
          <a:p>
            <a:r>
              <a:rPr lang="nl-NL" sz="2000" dirty="0"/>
              <a:t>440 respondenten</a:t>
            </a:r>
          </a:p>
          <a:p>
            <a:pPr lvl="1"/>
            <a:r>
              <a:rPr lang="nl-NL" sz="2000" dirty="0"/>
              <a:t>Representatief voor FNV-leden </a:t>
            </a:r>
          </a:p>
          <a:p>
            <a:pPr lvl="1"/>
            <a:r>
              <a:rPr lang="nl-NL" sz="2000" dirty="0"/>
              <a:t>Niet representatief voor heel Den Haag</a:t>
            </a:r>
          </a:p>
          <a:p>
            <a:r>
              <a:rPr lang="nl-NL" sz="2000" dirty="0"/>
              <a:t>Opvallend enthousiasme</a:t>
            </a:r>
          </a:p>
          <a:p>
            <a:pPr lvl="1"/>
            <a:r>
              <a:rPr lang="nl-NL" sz="2000" dirty="0"/>
              <a:t>Snelle, hoge respons (zonder reminders)</a:t>
            </a:r>
          </a:p>
          <a:p>
            <a:pPr lvl="1"/>
            <a:r>
              <a:rPr lang="nl-NL" sz="2000" dirty="0"/>
              <a:t>Veel reacties op open vragen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368D3B2-38DE-52D3-C16D-348D9072A8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677" y="5452224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576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73D87C-E975-E56E-BF71-E3A06EA18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9F73AED-2E96-6079-E792-8DD93DCF44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nl-NL" sz="6600" dirty="0"/>
              <a:t>Eerste indruk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76E4BA7-76C1-FBBB-557A-17B68D453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nl-NL" sz="2400" dirty="0"/>
              <a:t>Opvallend enthousiasme</a:t>
            </a:r>
          </a:p>
          <a:p>
            <a:pPr lvl="1"/>
            <a:r>
              <a:rPr lang="nl-NL" dirty="0"/>
              <a:t>Snelle, hoge respons (zonder reminders)</a:t>
            </a:r>
          </a:p>
          <a:p>
            <a:pPr lvl="1"/>
            <a:r>
              <a:rPr lang="nl-NL" dirty="0"/>
              <a:t>Veel reacties op open vragen</a:t>
            </a:r>
          </a:p>
          <a:p>
            <a:r>
              <a:rPr lang="nl-NL" sz="2400" dirty="0"/>
              <a:t>Veel mensen willen in een interviewtje hun mening uiten</a:t>
            </a:r>
          </a:p>
          <a:p>
            <a:pPr lvl="1"/>
            <a:r>
              <a:rPr lang="nl-NL" dirty="0"/>
              <a:t>Wie helpt mee die mensen na te bellen?</a:t>
            </a:r>
          </a:p>
          <a:p>
            <a:pPr lvl="2"/>
            <a:r>
              <a:rPr lang="nl-NL" sz="2400" dirty="0"/>
              <a:t>Zet je naam op de lijst voor vervolgbijeenkomst!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F776E8F-84B9-29B7-5FC9-EEDDEB6404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677" y="54691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32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10B777DF-F6A2-4D53-B6F0-D9700609E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625059"/>
            <a:ext cx="5452525" cy="5607882"/>
          </a:xfrm>
          <a:prstGeom prst="rect">
            <a:avLst/>
          </a:pr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7315B3B-66E6-E698-07B7-764EB8329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4623363" cy="4480726"/>
          </a:xfrm>
        </p:spPr>
        <p:txBody>
          <a:bodyPr>
            <a:normAutofit/>
          </a:bodyPr>
          <a:lstStyle/>
          <a:p>
            <a:pPr algn="r"/>
            <a:r>
              <a:rPr lang="nl-NL" sz="6600">
                <a:solidFill>
                  <a:schemeClr val="tx1">
                    <a:lumMod val="75000"/>
                    <a:lumOff val="25000"/>
                  </a:schemeClr>
                </a:solidFill>
              </a:rPr>
              <a:t>I.	Over armoede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52D6BAA-99CD-54E8-1C16-DD03D5166C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3924" y="1612490"/>
            <a:ext cx="3953775" cy="3347082"/>
          </a:xfrm>
        </p:spPr>
        <p:txBody>
          <a:bodyPr anchor="ctr">
            <a:normAutofit/>
          </a:bodyPr>
          <a:lstStyle/>
          <a:p>
            <a:r>
              <a:rPr lang="nl-NL" sz="1700" dirty="0"/>
              <a:t>Uitgebreide introductie op voorgenomen maatregelen (op basis van analyse begrotingsstukken)</a:t>
            </a:r>
          </a:p>
          <a:p>
            <a:r>
              <a:rPr lang="nl-NL" sz="1700" dirty="0"/>
              <a:t>Focus op </a:t>
            </a:r>
          </a:p>
          <a:p>
            <a:pPr lvl="1"/>
            <a:r>
              <a:rPr lang="nl-NL" sz="1700" dirty="0"/>
              <a:t>Bezuinigingen op de </a:t>
            </a:r>
            <a:r>
              <a:rPr lang="nl-NL" sz="1700" dirty="0" err="1"/>
              <a:t>taxibus</a:t>
            </a:r>
            <a:r>
              <a:rPr lang="nl-NL" sz="1700" dirty="0"/>
              <a:t>, de zorgverzekering, de WMO</a:t>
            </a:r>
          </a:p>
          <a:p>
            <a:pPr lvl="1"/>
            <a:r>
              <a:rPr lang="nl-NL" sz="1700" dirty="0"/>
              <a:t>Strengere criteria Ooievaarspas</a:t>
            </a:r>
          </a:p>
          <a:p>
            <a:r>
              <a:rPr lang="nl-NL" sz="1700" dirty="0"/>
              <a:t>En een paar vragen</a:t>
            </a:r>
          </a:p>
          <a:p>
            <a:pPr lvl="1"/>
            <a:r>
              <a:rPr lang="nl-NL" sz="1700" dirty="0"/>
              <a:t>Had je het verwacht?</a:t>
            </a:r>
          </a:p>
          <a:p>
            <a:pPr lvl="1"/>
            <a:r>
              <a:rPr lang="nl-NL" sz="1700" dirty="0"/>
              <a:t>Wat vind je ervan?</a:t>
            </a:r>
          </a:p>
          <a:p>
            <a:endParaRPr lang="nl-NL" sz="17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2BBBE0D-CACA-CAD2-38B0-65E94C0CF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689" y="5288363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83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6608092-0CF2-B587-B9FB-0CEA3F6E7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4" y="3429000"/>
            <a:ext cx="8921672" cy="17133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6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 helft van de respondenten komt niet gemakkelijk rond</a:t>
            </a:r>
          </a:p>
        </p:txBody>
      </p:sp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8ED117DE-3BC9-783A-5563-11B0F47053F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303731"/>
              </p:ext>
            </p:extLst>
          </p:nvPr>
        </p:nvGraphicFramePr>
        <p:xfrm>
          <a:off x="1289303" y="1119116"/>
          <a:ext cx="9613397" cy="2213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F54358E7-C247-63EC-DF5B-39528AFBF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225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786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30A9D6F-F569-0207-2406-62E7FC4F51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89303" y="1119116"/>
            <a:ext cx="3691027" cy="2213635"/>
          </a:xfrm>
          <a:prstGeom prst="rect">
            <a:avLst/>
          </a:prstGeom>
          <a:noFill/>
        </p:spPr>
      </p:pic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D5981A6-9BF0-71B3-D265-1E2C66FC3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9304" y="3429000"/>
            <a:ext cx="8921672" cy="171330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Bijna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een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derde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van de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mensen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zag de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aanpak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niet</a:t>
            </a:r>
            <a:r>
              <a:rPr lang="en-US" sz="5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5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aankomen</a:t>
            </a:r>
            <a:endParaRPr lang="en-US" sz="5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4BDB024-C446-62D8-4507-7E5F0CA1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225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8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5EEC882-D2E2-BE31-6A6E-B6D4AA6D6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nl-NL" sz="4100"/>
              <a:t>Effect op Ooievaarspas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25BBA0-AC7B-A44C-3273-18A108086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nl-NL" sz="1700"/>
              <a:t>Aanpassen inkomensgrens raakt 8.500 mensen in de stad</a:t>
            </a:r>
          </a:p>
          <a:p>
            <a:r>
              <a:rPr lang="nl-NL" sz="1700"/>
              <a:t>Daaronder met name mensen die veel uren werken op minimumloonniveau (die zitten tussen 130-150%)</a:t>
            </a:r>
          </a:p>
          <a:p>
            <a:r>
              <a:rPr lang="nl-NL" sz="1700"/>
              <a:t>In enquête 39 mensen met Ooievaarspas</a:t>
            </a:r>
          </a:p>
          <a:p>
            <a:r>
              <a:rPr lang="nl-NL" sz="1700"/>
              <a:t>Van hen verwacht de helft de pas kwijt te raken</a:t>
            </a:r>
          </a:p>
          <a:p>
            <a:r>
              <a:rPr lang="nl-NL" sz="1700"/>
              <a:t>Ten koste van:</a:t>
            </a:r>
          </a:p>
          <a:p>
            <a:pPr lvl="1"/>
            <a:r>
              <a:rPr lang="nl-NL" sz="1700"/>
              <a:t>Gratis OV voor AOW-ers (14 keer genoemd)</a:t>
            </a:r>
          </a:p>
          <a:p>
            <a:pPr lvl="1"/>
            <a:r>
              <a:rPr lang="nl-NL" sz="1700"/>
              <a:t>Deelname sport, cultuur, school (12 keer genoemd)</a:t>
            </a:r>
          </a:p>
          <a:p>
            <a:pPr lvl="1"/>
            <a:r>
              <a:rPr lang="nl-NL" sz="1700"/>
              <a:t>Bijdrage energiekosten (9 keer genoemd)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6FA542C5-48A7-26AC-AC99-264B00E178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677" y="54691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010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251859-AF10-D80C-8011-E83F04730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nl-NL" sz="3600" dirty="0"/>
              <a:t>Opmerkingen bij armoedebeleid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B11F08D-92C5-7A78-AE30-7F28053614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nl-NL" sz="1400" i="1" dirty="0"/>
              <a:t>De Ooievaarspas was top! Het is geen voorziening waar je misbruik van maakt. Je kunt als kind nooit te veel sport of cultuur meekrijgen in je leven.</a:t>
            </a:r>
          </a:p>
          <a:p>
            <a:r>
              <a:rPr lang="nl-NL" sz="1400" i="1" dirty="0"/>
              <a:t>Er komt steeds meer druk op de mantelzorg die toch al bijna omvalt. Hoe moeten mensen die het geld niet hebben het taxiververvoer betalen als ze bv een ziekenhuisafspraak hebben? </a:t>
            </a:r>
          </a:p>
          <a:p>
            <a:r>
              <a:rPr lang="nl-NL" sz="1400" i="1" dirty="0"/>
              <a:t>Hoe chronisch zieken erop achteruit gaan zowel door landelijke maatregelen als door gemeentelijke maatregelen is onevenredig en kwalijk.</a:t>
            </a:r>
          </a:p>
          <a:p>
            <a:r>
              <a:rPr lang="nl-NL" sz="1400" i="1" dirty="0"/>
              <a:t>Hopelijk wordt de huishoudelijke hulp niet afgeschaft en de coach via de </a:t>
            </a:r>
            <a:r>
              <a:rPr lang="nl-NL" sz="1400" i="1" dirty="0" err="1"/>
              <a:t>wmo</a:t>
            </a:r>
            <a:r>
              <a:rPr lang="nl-NL" sz="1400" i="1" dirty="0"/>
              <a:t>.</a:t>
            </a:r>
          </a:p>
          <a:p>
            <a:r>
              <a:rPr lang="nl-NL" sz="1400" i="1" dirty="0"/>
              <a:t>Niet wat meneer de Mos heeft beloofd en heeft geroepen. Hart voor Den Haag beloofde een groot offensief tegen armoede, onder meer met een ‘Meldpunt Tegen Armoede’; en niet beknibbelen op de Ooievaarspas. Zoals de zaken er nu voorstaan voldoen ze niet aan hun eigen program en dat is heel kwalijk.</a:t>
            </a:r>
          </a:p>
          <a:p>
            <a:endParaRPr lang="nl-NL" sz="8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F44E329F-8F4B-447F-C83C-AD8C32BCCB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677" y="54691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03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24AF04-B030-A2FA-D1CE-122477BDE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026A73-1F7F-49F2-B319-8CA3B3D53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7A7F6EB-BD35-D1BA-B4BE-00CE6B0B34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3141430" cy="4480726"/>
          </a:xfrm>
        </p:spPr>
        <p:txBody>
          <a:bodyPr>
            <a:normAutofit/>
          </a:bodyPr>
          <a:lstStyle/>
          <a:p>
            <a:pPr algn="r"/>
            <a:r>
              <a:rPr lang="nl-NL" sz="6600"/>
              <a:t>II.	Over werk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924BA67-256C-C808-7D81-FE25E7CD8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8928" y="1338729"/>
            <a:ext cx="4795584" cy="4180542"/>
          </a:xfrm>
        </p:spPr>
        <p:txBody>
          <a:bodyPr anchor="ctr">
            <a:normAutofit/>
          </a:bodyPr>
          <a:lstStyle/>
          <a:p>
            <a:r>
              <a:rPr lang="nl-NL" sz="2000" dirty="0"/>
              <a:t>Ook hier: een uitgebreide introductie op voorgenomen maatregelen (op basis van analyse begrotingsstukken)</a:t>
            </a:r>
          </a:p>
          <a:p>
            <a:r>
              <a:rPr lang="nl-NL" sz="2000" dirty="0"/>
              <a:t>Focus op:</a:t>
            </a:r>
          </a:p>
          <a:p>
            <a:pPr lvl="1"/>
            <a:r>
              <a:rPr lang="nl-NL" sz="2000" dirty="0"/>
              <a:t>Ondersteuning bij het vinden van ander werk</a:t>
            </a:r>
          </a:p>
          <a:p>
            <a:pPr lvl="1"/>
            <a:r>
              <a:rPr lang="nl-NL" sz="2000" dirty="0"/>
              <a:t>Dreigende beëindiging van </a:t>
            </a:r>
            <a:r>
              <a:rPr lang="nl-NL" sz="2000" dirty="0" err="1"/>
              <a:t>STiP</a:t>
            </a:r>
            <a:r>
              <a:rPr lang="nl-NL" sz="2000" dirty="0"/>
              <a:t>-banen</a:t>
            </a:r>
          </a:p>
          <a:p>
            <a:r>
              <a:rPr lang="nl-NL" sz="2000" dirty="0"/>
              <a:t>En een paar vragen</a:t>
            </a:r>
          </a:p>
          <a:p>
            <a:pPr lvl="1"/>
            <a:r>
              <a:rPr lang="nl-NL" sz="2000" dirty="0"/>
              <a:t>Had je het verwacht?</a:t>
            </a:r>
          </a:p>
          <a:p>
            <a:pPr lvl="1"/>
            <a:r>
              <a:rPr lang="nl-NL" sz="2000" dirty="0"/>
              <a:t>Wat vind je ervan?</a:t>
            </a:r>
          </a:p>
          <a:p>
            <a:endParaRPr lang="nl-NL" sz="20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E3CE539-857A-F71A-DAC8-59DB63008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7677" y="54691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6253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A0DAB17-B416-4267-EF3D-A39117492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2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Bijna alle respondenten hebben werk</a:t>
            </a:r>
          </a:p>
        </p:txBody>
      </p:sp>
      <p:graphicFrame>
        <p:nvGraphicFramePr>
          <p:cNvPr id="6" name="Grafiek 5">
            <a:extLst>
              <a:ext uri="{FF2B5EF4-FFF2-40B4-BE49-F238E27FC236}">
                <a16:creationId xmlns:a16="http://schemas.microsoft.com/office/drawing/2014/main" id="{A1A65E6B-E8B4-D507-F87D-C210A56767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8369929"/>
              </p:ext>
            </p:extLst>
          </p:nvPr>
        </p:nvGraphicFramePr>
        <p:xfrm>
          <a:off x="1296558" y="1266742"/>
          <a:ext cx="5604636" cy="430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Afbeelding 7">
            <a:extLst>
              <a:ext uri="{FF2B5EF4-FFF2-40B4-BE49-F238E27FC236}">
                <a16:creationId xmlns:a16="http://schemas.microsoft.com/office/drawing/2014/main" id="{2B006C70-EFA6-4EF8-771D-9E97A8B4A8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4779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48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E2A633E-BB24-126D-A061-12F8D111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Zorgen over wegvallen hulp bij werk (exclusief mensen zonder zorgen)</a:t>
            </a:r>
          </a:p>
        </p:txBody>
      </p:sp>
      <p:graphicFrame>
        <p:nvGraphicFramePr>
          <p:cNvPr id="3" name="Grafiek 2">
            <a:extLst>
              <a:ext uri="{FF2B5EF4-FFF2-40B4-BE49-F238E27FC236}">
                <a16:creationId xmlns:a16="http://schemas.microsoft.com/office/drawing/2014/main" id="{DED6A12A-1287-1797-6351-3C5877CF2D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1766708"/>
              </p:ext>
            </p:extLst>
          </p:nvPr>
        </p:nvGraphicFramePr>
        <p:xfrm>
          <a:off x="1296558" y="1266742"/>
          <a:ext cx="5604636" cy="4306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B2C1C8C1-5327-001C-B038-A82ABD8996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84444" y="546915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902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B777DF-F6A2-4D53-B6F0-D9700609E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625059"/>
            <a:ext cx="5452525" cy="5607882"/>
          </a:xfrm>
          <a:prstGeom prst="rect">
            <a:avLst/>
          </a:pr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B560D9-69F6-0A23-174E-920B5F3DE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4623363" cy="4480726"/>
          </a:xfrm>
        </p:spPr>
        <p:txBody>
          <a:bodyPr>
            <a:normAutofit/>
          </a:bodyPr>
          <a:lstStyle/>
          <a:p>
            <a:pPr algn="r"/>
            <a:r>
              <a:rPr lang="nl-NL" sz="61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Opmerkingen bij werkbeleid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225B7C9-65C4-33FB-0030-3205EDD9D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584" y="747423"/>
            <a:ext cx="3953775" cy="4213934"/>
          </a:xfrm>
        </p:spPr>
        <p:txBody>
          <a:bodyPr anchor="ctr">
            <a:noAutofit/>
          </a:bodyPr>
          <a:lstStyle/>
          <a:p>
            <a:r>
              <a:rPr lang="nl-NL" sz="1400" i="1" dirty="0"/>
              <a:t>Het is prima dat de stad minder mensen in een uitkering wil hebben. Maar strenger controleren werkt veel minder goed dan bemiddelen naar passend en duurzaam werk. </a:t>
            </a:r>
          </a:p>
          <a:p>
            <a:r>
              <a:rPr lang="nl-NL" sz="1400" i="1" dirty="0"/>
              <a:t>Vooral de Stip-banen moeten behouden blijven.</a:t>
            </a:r>
          </a:p>
          <a:p>
            <a:r>
              <a:rPr lang="nl-NL" sz="1400" i="1" dirty="0"/>
              <a:t>Inwoners zo snel mogelijk aan het werk te krijgen is op zich een goed idee, maar er wordt nu alleen maar op bezuinigd, inclusief het verdwijnen van de Stip-banen per 2027.</a:t>
            </a:r>
          </a:p>
          <a:p>
            <a:r>
              <a:rPr lang="nl-NL" sz="1400" i="1" dirty="0"/>
              <a:t>De Stip-banen zijn voor veel mensen in het verleden een mooie opstap geweest. Ik heb dit in mijn omgeving gezien. </a:t>
            </a:r>
          </a:p>
          <a:p>
            <a:r>
              <a:rPr lang="nl-NL" sz="1400" i="1" dirty="0"/>
              <a:t>Via uitzendwerk wordt er alleen maar van mensen geprofiteerd. Maatwerk verdwijnt. En daarmee de keuze in wat ze graag willen doen of kunnen inpassen in hun leven. 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2F9315D6-5649-BD81-3D07-B5EA9AB40B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8894" y="546669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4590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515DFC-03B2-BB3E-6135-27DA81AA4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B777DF-F6A2-4D53-B6F0-D9700609E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75" y="625059"/>
            <a:ext cx="5452525" cy="5607882"/>
          </a:xfrm>
          <a:prstGeom prst="rect">
            <a:avLst/>
          </a:pr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677A69-7140-DF3F-528D-505289A35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6900" y="1188637"/>
            <a:ext cx="4623363" cy="4480726"/>
          </a:xfrm>
        </p:spPr>
        <p:txBody>
          <a:bodyPr>
            <a:normAutofit/>
          </a:bodyPr>
          <a:lstStyle/>
          <a:p>
            <a:pPr algn="r"/>
            <a:r>
              <a:rPr lang="nl-NL" sz="6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III.	Over wonen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337692F-3EFD-9A8A-4D3A-9E8A9F584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77584" y="906449"/>
            <a:ext cx="3953775" cy="4054908"/>
          </a:xfrm>
        </p:spPr>
        <p:txBody>
          <a:bodyPr anchor="ctr">
            <a:normAutofit fontScale="92500" lnSpcReduction="20000"/>
          </a:bodyPr>
          <a:lstStyle/>
          <a:p>
            <a:r>
              <a:rPr lang="nl-NL" sz="2200" dirty="0"/>
              <a:t>Ook hier weer: een uitgebreide introductie op voorgenomen maatregelen (op basis van analyse begrotingsstukken)</a:t>
            </a:r>
          </a:p>
          <a:p>
            <a:r>
              <a:rPr lang="nl-NL" sz="2200" dirty="0"/>
              <a:t>Focus op:</a:t>
            </a:r>
          </a:p>
          <a:p>
            <a:pPr lvl="1"/>
            <a:r>
              <a:rPr lang="nl-NL" sz="2200" dirty="0"/>
              <a:t>De woonsituatie respondent en inwonende 18-plusser</a:t>
            </a:r>
          </a:p>
          <a:p>
            <a:pPr lvl="1"/>
            <a:r>
              <a:rPr lang="nl-NL" sz="2200" dirty="0"/>
              <a:t>Verwachtingen om iets te vinden</a:t>
            </a:r>
          </a:p>
          <a:p>
            <a:pPr lvl="1"/>
            <a:r>
              <a:rPr lang="nl-NL" sz="2200" dirty="0"/>
              <a:t>Belangrijkste om aan te pakken</a:t>
            </a:r>
          </a:p>
          <a:p>
            <a:r>
              <a:rPr lang="nl-NL" sz="2200" dirty="0"/>
              <a:t>En een paar vragen</a:t>
            </a:r>
          </a:p>
          <a:p>
            <a:pPr lvl="1"/>
            <a:r>
              <a:rPr lang="nl-NL" sz="2200" dirty="0"/>
              <a:t>Had je het verwacht?</a:t>
            </a:r>
          </a:p>
          <a:p>
            <a:pPr lvl="1"/>
            <a:r>
              <a:rPr lang="nl-NL" sz="2200" dirty="0"/>
              <a:t>Wat vind je ervan?</a:t>
            </a:r>
          </a:p>
          <a:p>
            <a:endParaRPr lang="nl-NL" sz="1500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FFE49CB-0B63-B92F-69D6-F6736A282C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0689" y="547004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20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86FD7672-78BE-4D6F-A711-2CDB79B5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44662" y="323519"/>
            <a:ext cx="4323899" cy="6212748"/>
          </a:xfrm>
          <a:custGeom>
            <a:avLst/>
            <a:gdLst>
              <a:gd name="connsiteX0" fmla="*/ 0 w 4323899"/>
              <a:gd name="connsiteY0" fmla="*/ 0 h 6212748"/>
              <a:gd name="connsiteX1" fmla="*/ 742501 w 4323899"/>
              <a:gd name="connsiteY1" fmla="*/ 0 h 6212748"/>
              <a:gd name="connsiteX2" fmla="*/ 4323899 w 4323899"/>
              <a:gd name="connsiteY2" fmla="*/ 0 h 6212748"/>
              <a:gd name="connsiteX3" fmla="*/ 4323899 w 4323899"/>
              <a:gd name="connsiteY3" fmla="*/ 2864954 h 6212748"/>
              <a:gd name="connsiteX4" fmla="*/ 880454 w 4323899"/>
              <a:gd name="connsiteY4" fmla="*/ 6212748 h 6212748"/>
              <a:gd name="connsiteX5" fmla="*/ 0 w 4323899"/>
              <a:gd name="connsiteY5" fmla="*/ 6212748 h 6212748"/>
              <a:gd name="connsiteX6" fmla="*/ 0 w 4323899"/>
              <a:gd name="connsiteY6" fmla="*/ 6210962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23899" h="6212748">
                <a:moveTo>
                  <a:pt x="0" y="0"/>
                </a:moveTo>
                <a:lnTo>
                  <a:pt x="742501" y="0"/>
                </a:lnTo>
                <a:lnTo>
                  <a:pt x="4323899" y="0"/>
                </a:lnTo>
                <a:lnTo>
                  <a:pt x="4323899" y="2864954"/>
                </a:lnTo>
                <a:lnTo>
                  <a:pt x="880454" y="6212748"/>
                </a:lnTo>
                <a:lnTo>
                  <a:pt x="0" y="6212748"/>
                </a:lnTo>
                <a:lnTo>
                  <a:pt x="0" y="621096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62647B-1222-407C-8740-5A497612B1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962FD17-D2B1-A1BB-90D3-E3E4656ED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9293" y="806364"/>
            <a:ext cx="3354636" cy="2847413"/>
          </a:xfrm>
          <a:prstGeom prst="ellipse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Een derde van de mensen had het woonpakket niet verwacht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C22496AF-459F-1846-9F62-1F9EC7362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64779" y="5394515"/>
            <a:ext cx="819150" cy="762000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4E0BE9E-58A9-108C-4F22-08A020C5C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511" y="1185945"/>
            <a:ext cx="6320476" cy="3799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934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Tijdelijke aanduiding voor inhoud 3">
            <a:extLst>
              <a:ext uri="{FF2B5EF4-FFF2-40B4-BE49-F238E27FC236}">
                <a16:creationId xmlns:a16="http://schemas.microsoft.com/office/drawing/2014/main" id="{0B45EE4F-3CA2-CF0D-DA0D-851027CA22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75" y="1448600"/>
            <a:ext cx="6589537" cy="3957231"/>
          </a:xfrm>
          <a:prstGeom prst="rect">
            <a:avLst/>
          </a:prstGeom>
          <a:noFill/>
        </p:spPr>
      </p:pic>
      <p:sp>
        <p:nvSpPr>
          <p:cNvPr id="26" name="Right Triangle 2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BFAF670-F293-FB02-55C7-EF9B7AF37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Wonen: 7 van de 8 zoekers kunnen niets vinden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B5058BFC-6B62-06EB-C7AA-1138E59C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688" y="5428227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7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FBF55DD-00CC-8952-98FC-7CB105DF1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1675" y="1446850"/>
            <a:ext cx="6589537" cy="3960732"/>
          </a:xfrm>
          <a:prstGeom prst="rect">
            <a:avLst/>
          </a:prstGeom>
        </p:spPr>
      </p:pic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AC818F21-3939-F090-2550-A284627E1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zelfs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8 van de 9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thuiswonende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jongeren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kunnen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niets</a:t>
            </a:r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vinden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2D7651B2-C253-7505-5A32-CC2CF0D40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3393" y="5361152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1108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2">
            <a:extLst>
              <a:ext uri="{FF2B5EF4-FFF2-40B4-BE49-F238E27FC236}">
                <a16:creationId xmlns:a16="http://schemas.microsoft.com/office/drawing/2014/main" id="{B9D7E975-9161-4F2D-AC53-69E1912F6B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5FF46E6-3A4C-5084-8712-94CC7F6C79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675" y="1446850"/>
            <a:ext cx="6589537" cy="3960732"/>
          </a:xfrm>
          <a:prstGeom prst="rect">
            <a:avLst/>
          </a:prstGeom>
          <a:noFill/>
        </p:spPr>
      </p:pic>
      <p:sp>
        <p:nvSpPr>
          <p:cNvPr id="20" name="Right Triangle 1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16">
            <a:extLst>
              <a:ext uri="{FF2B5EF4-FFF2-40B4-BE49-F238E27FC236}">
                <a16:creationId xmlns:a16="http://schemas.microsoft.com/office/drawing/2014/main" id="{463E6235-1649-4B47-9862-4026FC473B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3" y="623275"/>
            <a:ext cx="401217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546A872-62DB-53B3-930A-58ED50BCA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52497" y="1056640"/>
            <a:ext cx="3197660" cy="3125746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Betaalbare huurwoningen zijn woonprioriteit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F72F7AD-D686-421C-8053-4985DBE066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0688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28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05DFD3B8-EA65-5401-2550-EB34A4CA0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1618489"/>
          </a:xfrm>
        </p:spPr>
        <p:txBody>
          <a:bodyPr anchor="ctr">
            <a:normAutofit/>
          </a:bodyPr>
          <a:lstStyle/>
          <a:p>
            <a:r>
              <a:rPr lang="nl-NL" sz="5000"/>
              <a:t>Bezuinigingen volgens veruit de meeste mensen niet terecht</a:t>
            </a:r>
          </a:p>
        </p:txBody>
      </p:sp>
      <p:graphicFrame>
        <p:nvGraphicFramePr>
          <p:cNvPr id="4" name="Tijdelijke aanduiding voor inhoud 3">
            <a:extLst>
              <a:ext uri="{FF2B5EF4-FFF2-40B4-BE49-F238E27FC236}">
                <a16:creationId xmlns:a16="http://schemas.microsoft.com/office/drawing/2014/main" id="{D787522A-25A8-8243-CEC1-D3BF86F101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072710"/>
              </p:ext>
            </p:extLst>
          </p:nvPr>
        </p:nvGraphicFramePr>
        <p:xfrm>
          <a:off x="1285240" y="2921000"/>
          <a:ext cx="8074815" cy="25437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Afbeelding 4">
            <a:extLst>
              <a:ext uri="{FF2B5EF4-FFF2-40B4-BE49-F238E27FC236}">
                <a16:creationId xmlns:a16="http://schemas.microsoft.com/office/drawing/2014/main" id="{40AE486E-10BC-4C95-280E-4D43B94415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7185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714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9D4369C-0CE5-6CEE-C994-6A68F304D2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201" y="1036674"/>
            <a:ext cx="3689096" cy="351436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r"/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Toch: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hulp</a:t>
            </a:r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voor</a:t>
            </a:r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zwaksten</a:t>
            </a:r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moet</a:t>
            </a:r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overeind</a:t>
            </a:r>
            <a:r>
              <a:rPr lang="en-US" sz="49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900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blijven</a:t>
            </a:r>
            <a:r>
              <a:rPr lang="en-US" sz="61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A5D0A855-8328-9B79-C3AB-7CF0D30FF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42862" y="1701969"/>
            <a:ext cx="4811872" cy="2887123"/>
          </a:xfrm>
          <a:prstGeom prst="rect">
            <a:avLst/>
          </a:prstGeom>
          <a:noFill/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12A805FA-06E0-178D-368B-3A4505271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8969" y="5394478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4489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BFD95BE-8C88-2222-0408-C7DB2281BD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nl-NL" sz="5100"/>
              <a:t>Afrondend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77D5F37-D27A-3C4B-E3AA-116D52C34D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nl-NL" sz="2400" dirty="0"/>
              <a:t>Algemeen beeld: FNV-leden kritisch</a:t>
            </a:r>
          </a:p>
          <a:p>
            <a:r>
              <a:rPr lang="nl-NL" sz="2400" dirty="0"/>
              <a:t>Armoedebestrijding prioriteit</a:t>
            </a:r>
          </a:p>
          <a:p>
            <a:r>
              <a:rPr lang="nl-NL" sz="2400" dirty="0"/>
              <a:t>Zuinig met uitgaven (help wie het echt nodig heeft en richt je op effectieve maatregelen)</a:t>
            </a:r>
          </a:p>
          <a:p>
            <a:endParaRPr lang="nl-NL" sz="2400" dirty="0"/>
          </a:p>
          <a:p>
            <a:endParaRPr lang="nl-NL" sz="240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A69A0C49-F932-AEE8-ECA1-5423D35F8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8969" y="5401579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4601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A6375-33D6-1515-D309-6879472DA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504128-6C35-C2BA-567A-C2AA27EEFB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pPr algn="r"/>
            <a:r>
              <a:rPr lang="nl-NL" sz="5100"/>
              <a:t>Afrondend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915836-9766-B00C-0387-06FCF7DD9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60" y="1648870"/>
            <a:ext cx="4702848" cy="3560260"/>
          </a:xfrm>
        </p:spPr>
        <p:txBody>
          <a:bodyPr anchor="ctr">
            <a:normAutofit/>
          </a:bodyPr>
          <a:lstStyle/>
          <a:p>
            <a:r>
              <a:rPr lang="nl-NL" sz="2400"/>
              <a:t>Algemeen beeld: FNV-leden kritisch</a:t>
            </a:r>
          </a:p>
          <a:p>
            <a:r>
              <a:rPr lang="nl-NL" sz="2400"/>
              <a:t>Armoedebestrijding prioriteit</a:t>
            </a:r>
          </a:p>
          <a:p>
            <a:r>
              <a:rPr lang="nl-NL" sz="2400"/>
              <a:t>Zuinig met uitgaven (help wie het echt nodig heeft en richt je op effectieve maatregelen)</a:t>
            </a:r>
          </a:p>
          <a:p>
            <a:r>
              <a:rPr lang="nl-NL" sz="2400"/>
              <a:t>Moraal: coalitie is hard voor gewoon Den Haag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C8B8F51-53B6-9AD8-AAF5-5A447D112C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298" y="5414143"/>
            <a:ext cx="81915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14253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2281</TotalTime>
  <Words>791</Words>
  <Application>Microsoft Office PowerPoint</Application>
  <PresentationFormat>Breedbeeld</PresentationFormat>
  <Paragraphs>88</Paragraphs>
  <Slides>21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5" baseType="lpstr">
      <vt:lpstr>Aptos</vt:lpstr>
      <vt:lpstr>Aptos Display</vt:lpstr>
      <vt:lpstr>Arial</vt:lpstr>
      <vt:lpstr>Kantoorthema</vt:lpstr>
      <vt:lpstr>FNV-leden over gemeentelijk beleid</vt:lpstr>
      <vt:lpstr>Vooraf</vt:lpstr>
      <vt:lpstr>Eerste indruk</vt:lpstr>
      <vt:lpstr>I. Over armoede</vt:lpstr>
      <vt:lpstr>De helft van de respondenten komt niet gemakkelijk rond</vt:lpstr>
      <vt:lpstr>Bijna een derde van de mensen zag de aanpak niet aankomen</vt:lpstr>
      <vt:lpstr>Effect op Ooievaarspas</vt:lpstr>
      <vt:lpstr>Opmerkingen bij armoedebeleid</vt:lpstr>
      <vt:lpstr>II. Over werk</vt:lpstr>
      <vt:lpstr>Bijna alle respondenten hebben werk</vt:lpstr>
      <vt:lpstr>Zorgen over wegvallen hulp bij werk (exclusief mensen zonder zorgen)</vt:lpstr>
      <vt:lpstr>Opmerkingen bij werkbeleid</vt:lpstr>
      <vt:lpstr>III. Over wonen</vt:lpstr>
      <vt:lpstr>Een derde van de mensen had het woonpakket niet verwacht</vt:lpstr>
      <vt:lpstr>Wonen: 7 van de 8 zoekers kunnen niets vinden</vt:lpstr>
      <vt:lpstr>En zelfs 8 van de 9 thuiswonende jongeren kunnen niets vinden</vt:lpstr>
      <vt:lpstr>Betaalbare huurwoningen zijn woonprioriteit</vt:lpstr>
      <vt:lpstr>Bezuinigingen volgens veruit de meeste mensen niet terecht</vt:lpstr>
      <vt:lpstr>Toch: hulp voor de zwaksten moet overeind blijven </vt:lpstr>
      <vt:lpstr>Afrondend</vt:lpstr>
      <vt:lpstr>Afrondend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Yde van der Burgh</dc:creator>
  <cp:lastModifiedBy>Marianne Overbeeke</cp:lastModifiedBy>
  <cp:revision>4</cp:revision>
  <dcterms:created xsi:type="dcterms:W3CDTF">2026-10-27T12:40:34Z</dcterms:created>
  <dcterms:modified xsi:type="dcterms:W3CDTF">2026-11-03T12:41:50Z</dcterms:modified>
</cp:coreProperties>
</file>